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4v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00" r:id="rId24"/>
    <p:sldId id="302" r:id="rId25"/>
    <p:sldId id="303" r:id="rId26"/>
    <p:sldId id="295" r:id="rId27"/>
    <p:sldId id="337" r:id="rId28"/>
    <p:sldId id="338" r:id="rId29"/>
    <p:sldId id="339" r:id="rId30"/>
    <p:sldId id="315" r:id="rId31"/>
    <p:sldId id="316" r:id="rId32"/>
    <p:sldId id="322" r:id="rId33"/>
    <p:sldId id="298" r:id="rId34"/>
    <p:sldId id="307" r:id="rId35"/>
    <p:sldId id="309" r:id="rId36"/>
    <p:sldId id="306" r:id="rId37"/>
    <p:sldId id="305" r:id="rId38"/>
    <p:sldId id="319" r:id="rId39"/>
    <p:sldId id="320" r:id="rId40"/>
    <p:sldId id="321" r:id="rId41"/>
    <p:sldId id="289" r:id="rId42"/>
    <p:sldId id="290" r:id="rId43"/>
    <p:sldId id="291" r:id="rId44"/>
    <p:sldId id="292" r:id="rId45"/>
    <p:sldId id="293" r:id="rId46"/>
    <p:sldId id="279" r:id="rId47"/>
    <p:sldId id="280" r:id="rId48"/>
    <p:sldId id="281" r:id="rId49"/>
    <p:sldId id="282" r:id="rId50"/>
    <p:sldId id="311" r:id="rId51"/>
    <p:sldId id="312" r:id="rId52"/>
    <p:sldId id="351" r:id="rId53"/>
    <p:sldId id="324" r:id="rId54"/>
    <p:sldId id="333" r:id="rId55"/>
    <p:sldId id="334" r:id="rId56"/>
    <p:sldId id="340" r:id="rId57"/>
    <p:sldId id="341" r:id="rId58"/>
    <p:sldId id="342" r:id="rId59"/>
    <p:sldId id="345" r:id="rId60"/>
    <p:sldId id="346" r:id="rId61"/>
    <p:sldId id="349" r:id="rId62"/>
    <p:sldId id="350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89" autoAdjust="0"/>
    <p:restoredTop sz="82070" autoAdjust="0"/>
  </p:normalViewPr>
  <p:slideViewPr>
    <p:cSldViewPr snapToGrid="0">
      <p:cViewPr varScale="1">
        <p:scale>
          <a:sx n="56" d="100"/>
          <a:sy n="56" d="100"/>
        </p:scale>
        <p:origin x="11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259A7-5386-49FD-83B9-BAD415B9CF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9E8A1-852F-4483-B97B-027903F81B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524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fengGuo/CapsNet-Keras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link.zhihu.com/?target=https://en.wikipedia.org/wiki/Cortical_minicolumn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380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What we needed was not invariance but equivariance. Invariance makes a CNN tolerant to small changes in the viewpoint. </a:t>
            </a:r>
            <a:r>
              <a:rPr lang="en-US" altLang="zh-TW" b="1" dirty="0"/>
              <a:t>Equivariance</a:t>
            </a:r>
            <a:r>
              <a:rPr lang="en-US" altLang="zh-TW" dirty="0"/>
              <a:t> makes a CNN understand the rotation or proportion change and adapt itself accordingly so that the spatial positioning inside an image is not lost. A ship will still be a smaller ship but the CNN will reduce its size to detect that. This leads us to the recent advancement of Capsule Networks.</a:t>
            </a:r>
          </a:p>
          <a:p>
            <a:r>
              <a:rPr lang="en-US" altLang="zh-TW" dirty="0"/>
              <a:t> The brain must have a mechanism for “routing” low level visual information to what it believes is the best capsule for handling it.</a:t>
            </a:r>
          </a:p>
          <a:p>
            <a:endParaRPr lang="en-US" altLang="zh-TW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一童子名神會。襄陽高氏子。年十三。自玉泉來參禮。師曰。知識遠來艱辛。還將得本來否。若有本則合識主。試說看。會曰。以無住為本。見即是主。師曰。這沙彌爭合取次語。會乃問曰。和尚坐禪。還見不見。師以拄杖打三下。云。吾打汝是痛不痛。對曰。亦痛亦不痛。師曰。吾亦見亦不見。神會問。如何是亦見亦不見。師云。吾之所見。常見自心過愆。不見他人是非好惡。是以亦見亦不見。汝言亦痛亦不痛如何。汝若不痛。同其木石。若痛。則同凡夫。即起恚恨。汝向前見不見是二邊。痛不痛是生滅。汝自性且不見。敢爾弄人。神會禮拜悔謝。</a:t>
            </a:r>
            <a:endParaRPr lang="zh-TW" altLang="en-US" dirty="0"/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頓漸品第八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AEF65-45FB-40FB-9805-3DB92B309632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62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這個圖可能有問題</a:t>
            </a:r>
            <a:r>
              <a:rPr lang="en-US" altLang="zh-TW" dirty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18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The color/grayscale features are clustered because the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 contains two separate streams of processing, and an apparent consequence of this architecture is that one stream develops high-frequency grayscale features and the other low-frequency color features</a:t>
            </a: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Typical-looking filters on the first CONV layer (left), and the 2nd CONV layer (right) of a trained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Notice that the first-layer weights are very nice and smooth, indicating nicely converged network.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74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From “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rcnn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>
              <a:solidFill>
                <a:srgbClr val="575651"/>
              </a:solidFill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Maximally activating images for some POOL5 (5th pool layer) neurons of an </a:t>
            </a:r>
            <a:r>
              <a:rPr lang="en-US" altLang="zh-TW" sz="1200" dirty="0" err="1">
                <a:solidFill>
                  <a:srgbClr val="575651"/>
                </a:solidFill>
                <a:latin typeface="Roboto"/>
              </a:rPr>
              <a:t>AlexNet</a:t>
            </a:r>
            <a:r>
              <a:rPr lang="en-US" altLang="zh-TW" sz="1200" dirty="0">
                <a:solidFill>
                  <a:srgbClr val="575651"/>
                </a:solidFill>
                <a:latin typeface="Roboto"/>
              </a:rPr>
              <a:t>. The activation values and the receptive field of the particular neuron are shown in white. (In particular, note that the POOL5 neurons are a function of a relatively large portion of the input image!) It can be seen that some neurons are responsive to upper bodies, text, or specular highlights.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2559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http://speech.ee.ntu.edu.tw/dokuwiki/lib/exe/fetch.php?media=speech:meeting:paper_report:paper_report_2015-08-12.pdf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9E8A1-852F-4483-B97B-027903F81BE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4893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Very good example for </a:t>
            </a:r>
            <a:r>
              <a:rPr lang="en-US" altLang="zh-TW" dirty="0" err="1"/>
              <a:t>desing</a:t>
            </a:r>
            <a:r>
              <a:rPr lang="en-US" altLang="zh-TW" dirty="0"/>
              <a:t> your network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745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Max </a:t>
            </a:r>
            <a:r>
              <a:rPr lang="en-US" altLang="zh-TW" dirty="0" err="1"/>
              <a:t>Jaderberg</a:t>
            </a:r>
            <a:r>
              <a:rPr lang="en-US" altLang="zh-TW" dirty="0"/>
              <a:t>, Karen </a:t>
            </a:r>
            <a:r>
              <a:rPr lang="en-US" altLang="zh-TW" dirty="0" err="1"/>
              <a:t>Simonyan</a:t>
            </a:r>
            <a:r>
              <a:rPr lang="en-US" altLang="zh-TW" dirty="0"/>
              <a:t>, Andrew Zisserman, </a:t>
            </a:r>
            <a:r>
              <a:rPr lang="en-US" altLang="zh-TW" dirty="0" err="1"/>
              <a:t>Koray</a:t>
            </a:r>
            <a:r>
              <a:rPr lang="en-US" altLang="zh-TW" dirty="0"/>
              <a:t> Kavukcuoglu, “Spatial Transformer Networks”, NIPS, 2015</a:t>
            </a:r>
            <a:endParaRPr lang="zh-TW" altLang="en-US" dirty="0"/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Ref: Max </a:t>
            </a:r>
            <a:r>
              <a:rPr lang="en-US" altLang="zh-TW" dirty="0" err="1"/>
              <a:t>Jaderberg</a:t>
            </a:r>
            <a:r>
              <a:rPr lang="en-US" altLang="zh-TW" dirty="0"/>
              <a:t>, Karen </a:t>
            </a:r>
            <a:r>
              <a:rPr lang="en-US" altLang="zh-TW" dirty="0" err="1"/>
              <a:t>Simonyan</a:t>
            </a:r>
            <a:r>
              <a:rPr lang="en-US" altLang="zh-TW" dirty="0"/>
              <a:t>, Andrew Zisserman, </a:t>
            </a:r>
            <a:r>
              <a:rPr lang="en-US" altLang="zh-TW" dirty="0" err="1"/>
              <a:t>Koray</a:t>
            </a:r>
            <a:r>
              <a:rPr lang="en-US" altLang="zh-TW" dirty="0"/>
              <a:t> Kavukcuoglu, “Spatial Transformer Networks”, NIPS, 2015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Training and test randomly rotated by (+/- 90°)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00D8A-8F69-433E-9A89-19B515AB742F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45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hlinkClick r:id="" action="ppaction://noaction"/>
              </a:rPr>
              <a:t>另一個想要換掉反像傳播的例子</a:t>
            </a:r>
            <a:endParaRPr lang="en-US" altLang="zh-TW" dirty="0">
              <a:hlinkClick r:id="" action="ppaction://noaction"/>
            </a:endParaRPr>
          </a:p>
          <a:p>
            <a:r>
              <a:rPr lang="en-US" altLang="zh-TW" dirty="0">
                <a:hlinkClick r:id="" action="ppaction://noaction"/>
              </a:rPr>
              <a:t>http://bangqu.com/b5o8C3.html</a:t>
            </a:r>
          </a:p>
          <a:p>
            <a:endParaRPr lang="en-US" altLang="zh-TW" dirty="0">
              <a:hlinkClick r:id="" action="ppaction://noaction"/>
            </a:endParaRPr>
          </a:p>
          <a:p>
            <a:endParaRPr lang="en-US" altLang="zh-TW" dirty="0">
              <a:hlinkClick r:id="" action="ppaction://noaction"/>
            </a:endParaRPr>
          </a:p>
          <a:p>
            <a:r>
              <a:rPr lang="en-US" altLang="zh-TW" dirty="0">
                <a:hlinkClick r:id="" action="ppaction://noaction"/>
              </a:rPr>
              <a:t>https</a:t>
            </a:r>
            <a:r>
              <a:rPr lang="en-US" altLang="zh-TW" dirty="0">
                <a:hlinkClick r:id="rId3"/>
              </a:rPr>
              <a:t>://github.com/XifengGuo/CapsNet-Keras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hlinkClick r:id="rId3"/>
              </a:rPr>
              <a:t>https://www.reddit.com/r/MachineLearning/comments/78zvc4/r_171009829_dynamic_routing_between_capsules/</a:t>
            </a:r>
          </a:p>
          <a:p>
            <a:endParaRPr lang="en-US" altLang="zh-TW" dirty="0">
              <a:hlinkClick r:id="" action="ppaction://noaction"/>
            </a:endParaRPr>
          </a:p>
          <a:p>
            <a:r>
              <a:rPr lang="en-US" altLang="zh-TW" dirty="0">
                <a:hlinkClick r:id="" action="ppaction://noaction"/>
              </a:rPr>
              <a:t>https://hackernoon.com/what-is-a-capsnet-or-capsule-network-2bfbe48769cc</a:t>
            </a:r>
          </a:p>
          <a:p>
            <a:endParaRPr lang="en-US" altLang="zh-TW" dirty="0">
              <a:hlinkClick r:id="" action="ppaction://noaction"/>
            </a:endParaRPr>
          </a:p>
          <a:p>
            <a:endParaRPr lang="en-US" altLang="zh-TW" dirty="0">
              <a:hlinkClick r:id="" action="ppaction://noaction"/>
            </a:endParaRPr>
          </a:p>
          <a:p>
            <a:r>
              <a:rPr lang="en-US" altLang="zh-TW" dirty="0">
                <a:hlinkClick r:id="" action="ppaction://noaction"/>
              </a:rPr>
              <a:t>https</a:t>
            </a:r>
            <a:r>
              <a:rPr lang="en-US" altLang="zh-TW" dirty="0">
                <a:hlinkClick r:id="rId3"/>
              </a:rPr>
              <a:t>://github.com/XifengGuo/CapsNet-Keras</a:t>
            </a:r>
            <a:endParaRPr lang="en-US" altLang="zh-TW" dirty="0"/>
          </a:p>
          <a:p>
            <a:r>
              <a:rPr lang="en-US" altLang="zh-TW" dirty="0"/>
              <a:t>https://github.com/gram-ai/capsule-networks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altLang="zh-TW" dirty="0"/>
              <a:t>https://www.youtube.com/watch?v=xVhD2OBqoyg</a:t>
            </a:r>
          </a:p>
          <a:p>
            <a:endParaRPr lang="en-US" altLang="zh-TW" dirty="0"/>
          </a:p>
          <a:p>
            <a:pPr marL="457189" indent="-342891"/>
            <a:r>
              <a:rPr lang="zh-TW" altLang="zh-TW" dirty="0"/>
              <a:t>Each layer will be divided into many </a:t>
            </a:r>
            <a:r>
              <a:rPr lang="zh-TW" altLang="zh-TW" dirty="0">
                <a:solidFill>
                  <a:srgbClr val="FF0000"/>
                </a:solidFill>
              </a:rPr>
              <a:t>small groups of neurons</a:t>
            </a:r>
            <a:r>
              <a:rPr lang="zh-TW" altLang="zh-TW" dirty="0"/>
              <a:t> called “</a:t>
            </a:r>
            <a:r>
              <a:rPr lang="zh-TW" altLang="zh-TW" dirty="0">
                <a:solidFill>
                  <a:srgbClr val="FF0000"/>
                </a:solidFill>
              </a:rPr>
              <a:t>capsules</a:t>
            </a:r>
            <a:r>
              <a:rPr lang="zh-TW" altLang="zh-TW" dirty="0"/>
              <a:t>” and each node in the parse tree will correspond to an active capsule. </a:t>
            </a:r>
          </a:p>
          <a:p>
            <a:pPr marL="457189" indent="-342891"/>
            <a:r>
              <a:rPr lang="zh-TW" altLang="zh-TW" dirty="0"/>
              <a:t>Using an </a:t>
            </a:r>
            <a:r>
              <a:rPr lang="zh-TW" altLang="zh-TW" dirty="0">
                <a:solidFill>
                  <a:srgbClr val="FF0000"/>
                </a:solidFill>
              </a:rPr>
              <a:t>iterative routing</a:t>
            </a:r>
            <a:r>
              <a:rPr lang="zh-TW" altLang="zh-TW" dirty="0"/>
              <a:t> process, each active capsule will choose a capsule in the layer above to be its parent in the tree. For the higher levels of a visual system, this iterative process will be solving the problem of assigning </a:t>
            </a:r>
            <a:r>
              <a:rPr lang="zh-TW" altLang="zh-TW" dirty="0">
                <a:solidFill>
                  <a:srgbClr val="FF0000"/>
                </a:solidFill>
              </a:rPr>
              <a:t>parts to wholes</a:t>
            </a:r>
            <a:r>
              <a:rPr lang="zh-TW" altLang="zh-TW" dirty="0"/>
              <a:t>.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Hinton</a:t>
            </a:r>
            <a:r>
              <a:rPr lang="zh-TW" altLang="en-US" dirty="0"/>
              <a:t>注意到的一個有趣的事實是，目前大多數神經解剖學研究都支持（大部分哺乳類，特別是靈長類）大腦皮層中大量存在稱為</a:t>
            </a:r>
            <a:r>
              <a:rPr lang="en-US" altLang="zh-TW" dirty="0">
                <a:hlinkClick r:id="rId4"/>
              </a:rPr>
              <a:t>Cortical </a:t>
            </a:r>
            <a:r>
              <a:rPr lang="en-US" altLang="zh-TW" dirty="0" err="1">
                <a:hlinkClick r:id="rId4"/>
              </a:rPr>
              <a:t>minicolumn</a:t>
            </a:r>
            <a:r>
              <a:rPr lang="zh-TW" altLang="en-US" dirty="0"/>
              <a:t>的柱狀結構（皮層</a:t>
            </a:r>
          </a:p>
          <a:p>
            <a:endParaRPr lang="zh-TW" altLang="en-US" dirty="0"/>
          </a:p>
          <a:p>
            <a:r>
              <a:rPr lang="zh-TW" altLang="en-US" dirty="0"/>
              <a:t>微柱），其內部含有上百個神經元，並存在內部分層。這意味著人腦中的一層並不是類似現在</a:t>
            </a:r>
            <a:r>
              <a:rPr lang="en-US" altLang="zh-TW" dirty="0"/>
              <a:t>NN</a:t>
            </a:r>
            <a:r>
              <a:rPr lang="zh-TW" altLang="en-US" dirty="0"/>
              <a:t>的一層，而是有復雜的內部結</a:t>
            </a:r>
          </a:p>
          <a:p>
            <a:r>
              <a:rPr lang="en-US" altLang="zh-TW" dirty="0"/>
              <a:t>https://zhuanlan.zhihu.com/p/29435406</a:t>
            </a:r>
            <a:r>
              <a:rPr lang="zh-TW" altLang="en-US" dirty="0"/>
              <a:t>構。</a:t>
            </a:r>
          </a:p>
          <a:p>
            <a:pPr lvl="0">
              <a:spcBef>
                <a:spcPts val="0"/>
              </a:spcBef>
              <a:buNone/>
            </a:pP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8218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/>
              <a:t>The </a:t>
            </a:r>
            <a:r>
              <a:rPr lang="zh-TW" altLang="zh-TW" dirty="0">
                <a:solidFill>
                  <a:srgbClr val="FF0000"/>
                </a:solidFill>
              </a:rPr>
              <a:t>output</a:t>
            </a:r>
            <a:r>
              <a:rPr lang="zh-TW" altLang="zh-TW" dirty="0"/>
              <a:t> of each node is </a:t>
            </a:r>
            <a:r>
              <a:rPr lang="zh-TW" altLang="zh-TW" dirty="0">
                <a:solidFill>
                  <a:srgbClr val="FF0000"/>
                </a:solidFill>
              </a:rPr>
              <a:t>a vector, not a scalar</a:t>
            </a:r>
            <a:r>
              <a:rPr lang="zh-TW" altLang="zh-TW" dirty="0"/>
              <a:t>.</a:t>
            </a:r>
            <a:br>
              <a:rPr lang="zh-TW" altLang="zh-TW" dirty="0"/>
            </a:br>
            <a:r>
              <a:rPr lang="zh-TW" altLang="zh-TW" dirty="0"/>
              <a:t>The vector’s </a:t>
            </a:r>
            <a:r>
              <a:rPr lang="zh-TW" altLang="zh-TW" dirty="0">
                <a:solidFill>
                  <a:srgbClr val="FF0000"/>
                </a:solidFill>
              </a:rPr>
              <a:t>direction</a:t>
            </a:r>
            <a:r>
              <a:rPr lang="zh-TW" altLang="zh-TW" dirty="0"/>
              <a:t> represent </a:t>
            </a:r>
            <a:r>
              <a:rPr lang="zh-TW" altLang="zh-TW" dirty="0">
                <a:solidFill>
                  <a:srgbClr val="FF0000"/>
                </a:solidFill>
              </a:rPr>
              <a:t>a kind of entity</a:t>
            </a:r>
            <a:r>
              <a:rPr lang="zh-TW" altLang="zh-TW" dirty="0"/>
              <a:t>, </a:t>
            </a:r>
            <a:br>
              <a:rPr lang="zh-TW" altLang="zh-TW" dirty="0"/>
            </a:br>
            <a:r>
              <a:rPr lang="zh-TW" altLang="zh-TW" dirty="0"/>
              <a:t>and its </a:t>
            </a:r>
            <a:r>
              <a:rPr lang="zh-TW" altLang="zh-TW" dirty="0">
                <a:solidFill>
                  <a:srgbClr val="FF0000"/>
                </a:solidFill>
              </a:rPr>
              <a:t>length</a:t>
            </a:r>
            <a:r>
              <a:rPr lang="zh-TW" altLang="zh-TW" dirty="0"/>
              <a:t> stands for the </a:t>
            </a:r>
            <a:r>
              <a:rPr lang="zh-TW" altLang="zh-TW" dirty="0">
                <a:solidFill>
                  <a:srgbClr val="FF0000"/>
                </a:solidFill>
              </a:rPr>
              <a:t>probability</a:t>
            </a:r>
            <a:r>
              <a:rPr lang="zh-TW" altLang="zh-TW" dirty="0"/>
              <a:t> that the entity exists.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AEF65-45FB-40FB-9805-3DB92B30963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1975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353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971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16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96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84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13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72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89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32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9041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45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785C-54C5-4D8B-B184-EB6FE456442F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6659-2584-4F41-9346-BD823C0400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4171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4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0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1.png"/><Relationship Id="rId5" Type="http://schemas.openxmlformats.org/officeDocument/2006/relationships/image" Target="../media/image60.wmf"/><Relationship Id="rId10" Type="http://schemas.openxmlformats.org/officeDocument/2006/relationships/image" Target="../media/image65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432914"/>
            <a:ext cx="7772400" cy="2387600"/>
          </a:xfrm>
        </p:spPr>
        <p:txBody>
          <a:bodyPr/>
          <a:lstStyle/>
          <a:p>
            <a:r>
              <a:rPr lang="en-US" altLang="zh-TW" dirty="0"/>
              <a:t>Convolutional </a:t>
            </a:r>
            <a:br>
              <a:rPr lang="en-US" altLang="zh-TW" dirty="0"/>
            </a:br>
            <a:r>
              <a:rPr lang="en-US" altLang="zh-TW" dirty="0"/>
              <a:t>Neural Network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97837" y="5517528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Can the network be simplified by considering the properties of images?</a:t>
            </a:r>
            <a:endParaRPr lang="zh-TW" altLang="en-US" sz="2800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0BC3B561-DDE7-4081-BAB8-6CB63B03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47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If s</a:t>
            </a:r>
            <a:r>
              <a:rPr lang="zh-TW" altLang="en-US" sz="2400" dirty="0"/>
              <a:t>tride</a:t>
            </a:r>
            <a:r>
              <a:rPr lang="en-US" altLang="zh-TW" sz="2400" dirty="0"/>
              <a:t>=2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We set s</a:t>
            </a:r>
            <a:r>
              <a:rPr lang="zh-TW" altLang="en-US" sz="2400" dirty="0"/>
              <a:t>tride</a:t>
            </a:r>
            <a:r>
              <a:rPr lang="en-US" altLang="zh-TW" sz="2400" dirty="0"/>
              <a:t>=1 below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982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7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 x 4 image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Feature</a:t>
            </a:r>
          </a:p>
          <a:p>
            <a:pPr algn="ctr"/>
            <a:r>
              <a:rPr lang="en-US" altLang="zh-TW" sz="2800" dirty="0"/>
              <a:t>Map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453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>
            <p:extLst/>
          </p:nvPr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>
            <p:extLst/>
          </p:nvPr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>
            <p:extLst/>
          </p:nvPr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66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>
            <p:extLst/>
          </p:nvPr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0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31051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>
            <p:extLst/>
          </p:nvPr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1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25947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>
            <p:extLst/>
          </p:nvPr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5639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Convolution </a:t>
            </a:r>
            <a:r>
              <a:rPr lang="en-US" altLang="zh-TW" sz="3200" b="1" i="1" u="sng" dirty="0" err="1"/>
              <a:t>v.s</a:t>
            </a:r>
            <a:r>
              <a:rPr lang="en-US" altLang="zh-TW" sz="3200" b="1" i="1" u="sng" dirty="0"/>
              <a:t>. Fully Connected</a:t>
            </a:r>
            <a:endParaRPr lang="zh-TW" altLang="en-US" sz="3200" b="1" i="1" u="sng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Fully-connected</a:t>
            </a:r>
            <a:endParaRPr lang="zh-TW" altLang="en-US" sz="2800" dirty="0"/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7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096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56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9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1737098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" name="橢圓 13"/>
          <p:cNvSpPr/>
          <p:nvPr/>
        </p:nvSpPr>
        <p:spPr>
          <a:xfrm>
            <a:off x="2578927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5" name="橢圓 14"/>
          <p:cNvSpPr/>
          <p:nvPr/>
        </p:nvSpPr>
        <p:spPr>
          <a:xfrm>
            <a:off x="3420756" y="3285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895269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>
            <a:off x="1737098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>
            <a:off x="2578927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>
            <a:off x="3420756" y="40853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>
            <a:off x="895269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1" name="橢圓 20"/>
          <p:cNvSpPr/>
          <p:nvPr/>
        </p:nvSpPr>
        <p:spPr>
          <a:xfrm>
            <a:off x="1737098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2578927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3420756" y="49431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895269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1737098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2578927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3420756" y="57432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/>
          </p:nvPr>
        </p:nvGraphicFramePr>
        <p:xfrm>
          <a:off x="5711842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208662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42" name="橢圓 41"/>
          <p:cNvSpPr/>
          <p:nvPr/>
        </p:nvSpPr>
        <p:spPr>
          <a:xfrm>
            <a:off x="5064249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3" name="橢圓 42"/>
          <p:cNvSpPr/>
          <p:nvPr/>
        </p:nvSpPr>
        <p:spPr>
          <a:xfrm>
            <a:off x="5906078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4" name="橢圓 43"/>
          <p:cNvSpPr/>
          <p:nvPr/>
        </p:nvSpPr>
        <p:spPr>
          <a:xfrm>
            <a:off x="6747907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5" name="橢圓 44"/>
          <p:cNvSpPr/>
          <p:nvPr/>
        </p:nvSpPr>
        <p:spPr>
          <a:xfrm>
            <a:off x="7589736" y="33541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6" name="橢圓 45"/>
          <p:cNvSpPr/>
          <p:nvPr/>
        </p:nvSpPr>
        <p:spPr>
          <a:xfrm>
            <a:off x="5064249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7" name="橢圓 46"/>
          <p:cNvSpPr/>
          <p:nvPr/>
        </p:nvSpPr>
        <p:spPr>
          <a:xfrm>
            <a:off x="5906078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48" name="橢圓 47"/>
          <p:cNvSpPr/>
          <p:nvPr/>
        </p:nvSpPr>
        <p:spPr>
          <a:xfrm>
            <a:off x="6747907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49" name="橢圓 48"/>
          <p:cNvSpPr/>
          <p:nvPr/>
        </p:nvSpPr>
        <p:spPr>
          <a:xfrm>
            <a:off x="7589736" y="4154280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橢圓 49"/>
          <p:cNvSpPr/>
          <p:nvPr/>
        </p:nvSpPr>
        <p:spPr>
          <a:xfrm>
            <a:off x="5064249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1" name="橢圓 50"/>
          <p:cNvSpPr/>
          <p:nvPr/>
        </p:nvSpPr>
        <p:spPr>
          <a:xfrm>
            <a:off x="5906078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2" name="橢圓 51"/>
          <p:cNvSpPr/>
          <p:nvPr/>
        </p:nvSpPr>
        <p:spPr>
          <a:xfrm>
            <a:off x="6747907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>
            <a:off x="7589736" y="50120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>
            <a:off x="5064249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>
            <a:off x="5906078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>
            <a:off x="6747907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-4</a:t>
            </a:r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>
            <a:off x="7589736" y="5812152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/>
          </p:nvPr>
        </p:nvGraphicFramePr>
        <p:xfrm>
          <a:off x="1706936" y="1617399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2072366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895269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2578926" y="32852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895269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578926" y="4940857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5064250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6747907" y="3325344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5064250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6747907" y="4980907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8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/>
          </p:nvPr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 x 2 image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New image </a:t>
            </a:r>
          </a:p>
          <a:p>
            <a:pPr algn="ctr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Conv</a:t>
            </a:r>
            <a:endParaRPr lang="zh-TW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Max</a:t>
            </a:r>
          </a:p>
          <a:p>
            <a:pPr algn="ctr"/>
            <a:r>
              <a:rPr lang="en-US" altLang="zh-TW" sz="2800" dirty="0"/>
              <a:t>Pooling</a:t>
            </a:r>
            <a:endParaRPr lang="zh-TW" altLang="en-US" sz="2800" dirty="0"/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46926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47386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46564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27424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neuron does not have to see the whole image to discover the pattern.</a:t>
            </a:r>
            <a:endParaRPr lang="zh-TW" altLang="en-US" sz="2800" dirty="0"/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57226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44" name="矩形 43"/>
          <p:cNvSpPr/>
          <p:nvPr/>
        </p:nvSpPr>
        <p:spPr>
          <a:xfrm>
            <a:off x="1473830" y="47386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9283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36366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Connecting to small region with less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371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1848547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number of the channel is the number of filters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Smaller than the original image</a:t>
            </a:r>
            <a:endParaRPr lang="zh-TW" altLang="en-US" sz="28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02423"/>
            <a:ext cx="1856830" cy="18992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94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new image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97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Flatten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5" y="1451668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72" y="4697760"/>
            <a:ext cx="4171950" cy="266700"/>
          </a:xfrm>
          <a:prstGeom prst="rect">
            <a:avLst/>
          </a:prstGeom>
        </p:spPr>
      </p:pic>
      <p:cxnSp>
        <p:nvCxnSpPr>
          <p:cNvPr id="46" name="直線接點 45"/>
          <p:cNvCxnSpPr/>
          <p:nvPr/>
        </p:nvCxnSpPr>
        <p:spPr>
          <a:xfrm>
            <a:off x="2202602" y="1671305"/>
            <a:ext cx="170953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4128698" y="1671305"/>
            <a:ext cx="33547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4559811" y="1671305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4815728" y="1672553"/>
            <a:ext cx="16773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050183"/>
              </p:ext>
            </p:extLst>
          </p:nvPr>
        </p:nvGraphicFramePr>
        <p:xfrm>
          <a:off x="723413" y="2204047"/>
          <a:ext cx="138260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26113"/>
              </p:ext>
            </p:extLst>
          </p:nvPr>
        </p:nvGraphicFramePr>
        <p:xfrm>
          <a:off x="1492451" y="2368009"/>
          <a:ext cx="139872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2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文字方塊 56"/>
          <p:cNvSpPr txBox="1"/>
          <p:nvPr/>
        </p:nvSpPr>
        <p:spPr>
          <a:xfrm>
            <a:off x="3621426" y="2453104"/>
            <a:ext cx="180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There are </a:t>
            </a:r>
            <a:r>
              <a:rPr lang="en-US" altLang="zh-TW" sz="2400" dirty="0">
                <a:solidFill>
                  <a:srgbClr val="FF0000"/>
                </a:solidFill>
              </a:rPr>
              <a:t>25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3x3</a:t>
            </a:r>
            <a:r>
              <a:rPr lang="en-US" altLang="zh-TW" sz="2400" dirty="0"/>
              <a:t> filters.</a:t>
            </a:r>
            <a:endParaRPr lang="zh-TW" altLang="en-US" sz="24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927090" y="2521757"/>
            <a:ext cx="69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1230645" y="3490031"/>
            <a:ext cx="3633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( 28 , 28 , 1)</a:t>
            </a:r>
            <a:endParaRPr lang="zh-TW" altLang="en-US" sz="24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2764353" y="3984470"/>
            <a:ext cx="3301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 black/white, 3: RGB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12461" y="3984470"/>
            <a:ext cx="202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28 x 28 pixels</a:t>
            </a:r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>
            <a:off x="1652977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>
            <a:off x="2354073" y="511785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64" name="橢圓 63"/>
          <p:cNvSpPr/>
          <p:nvPr/>
        </p:nvSpPr>
        <p:spPr>
          <a:xfrm>
            <a:off x="1645830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65" name="橢圓 64"/>
          <p:cNvSpPr/>
          <p:nvPr/>
        </p:nvSpPr>
        <p:spPr>
          <a:xfrm>
            <a:off x="2346156" y="5838602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1652977" y="5092535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橢圓 66"/>
          <p:cNvSpPr/>
          <p:nvPr/>
        </p:nvSpPr>
        <p:spPr>
          <a:xfrm>
            <a:off x="3940494" y="5130469"/>
            <a:ext cx="630000" cy="63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71" name="矩形 70"/>
          <p:cNvSpPr/>
          <p:nvPr/>
        </p:nvSpPr>
        <p:spPr>
          <a:xfrm>
            <a:off x="3940494" y="5105152"/>
            <a:ext cx="1331096" cy="1376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箭號: 向右 71"/>
          <p:cNvSpPr/>
          <p:nvPr/>
        </p:nvSpPr>
        <p:spPr>
          <a:xfrm>
            <a:off x="3082439" y="5583877"/>
            <a:ext cx="783688" cy="4766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374178" y="1258953"/>
            <a:ext cx="5365985" cy="32125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222905" y="4598769"/>
            <a:ext cx="4524701" cy="20544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29" idx="1"/>
          </p:cNvCxnSpPr>
          <p:nvPr/>
        </p:nvCxnSpPr>
        <p:spPr>
          <a:xfrm flipH="1">
            <a:off x="5747607" y="2152300"/>
            <a:ext cx="560901" cy="82176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30" idx="1"/>
            <a:endCxn id="74" idx="3"/>
          </p:cNvCxnSpPr>
          <p:nvPr/>
        </p:nvCxnSpPr>
        <p:spPr>
          <a:xfrm flipH="1">
            <a:off x="5747606" y="3252312"/>
            <a:ext cx="560902" cy="237367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4308339" y="3856539"/>
            <a:ext cx="274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3292885" y="3858557"/>
            <a:ext cx="8442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>
            <a:cxnSpLocks/>
          </p:cNvCxnSpPr>
          <p:nvPr/>
        </p:nvCxnSpPr>
        <p:spPr>
          <a:xfrm flipH="1">
            <a:off x="4122382" y="3876276"/>
            <a:ext cx="292778" cy="24729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cxnSpLocks/>
          </p:cNvCxnSpPr>
          <p:nvPr/>
        </p:nvCxnSpPr>
        <p:spPr>
          <a:xfrm flipH="1">
            <a:off x="2451758" y="3889126"/>
            <a:ext cx="1241356" cy="21082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02" y="1707830"/>
            <a:ext cx="1275361" cy="279531"/>
          </a:xfrm>
          <a:prstGeom prst="rect">
            <a:avLst/>
          </a:prstGeom>
        </p:spPr>
      </p:pic>
      <p:cxnSp>
        <p:nvCxnSpPr>
          <p:cNvPr id="53" name="直線接點 52"/>
          <p:cNvCxnSpPr/>
          <p:nvPr/>
        </p:nvCxnSpPr>
        <p:spPr>
          <a:xfrm>
            <a:off x="2046048" y="1908773"/>
            <a:ext cx="278086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9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03" y="1874056"/>
            <a:ext cx="4867275" cy="5524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28" y="3118834"/>
            <a:ext cx="4171950" cy="2667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78" y="4197792"/>
            <a:ext cx="4419600" cy="3048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03" y="5238660"/>
            <a:ext cx="4219575" cy="25717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888642" y="133290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888642" y="249980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888642" y="351322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3888642" y="459536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888642" y="5624892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cxnSp>
        <p:nvCxnSpPr>
          <p:cNvPr id="33" name="直線單箭頭接點 32"/>
          <p:cNvCxnSpPr>
            <a:stCxn id="29" idx="1"/>
            <a:endCxn id="2" idx="3"/>
          </p:cNvCxnSpPr>
          <p:nvPr/>
        </p:nvCxnSpPr>
        <p:spPr>
          <a:xfrm flipH="1" flipV="1">
            <a:off x="5571978" y="2150281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H="1" flipV="1">
            <a:off x="5571978" y="3250293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 flipV="1">
            <a:off x="5571978" y="4352134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5579349" y="5400385"/>
            <a:ext cx="736530" cy="201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70856" y="2309174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8078" y="4407663"/>
            <a:ext cx="315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many parameters for each filter?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173529" y="2507093"/>
            <a:ext cx="48781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9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3063618" y="4623798"/>
            <a:ext cx="7076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225</a:t>
            </a:r>
            <a:endParaRPr lang="zh-TW" altLang="en-US" sz="2400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254" y="2131360"/>
            <a:ext cx="1275361" cy="27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" grpId="0"/>
      <p:bldP spid="28" grpId="0"/>
      <p:bldP spid="4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091045" y="141751"/>
            <a:ext cx="5540375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modified the </a:t>
            </a:r>
            <a:r>
              <a:rPr lang="en-US" altLang="zh-TW" sz="2400" b="1" i="1" dirty="0"/>
              <a:t>network structure </a:t>
            </a:r>
            <a:r>
              <a:rPr lang="en-US" altLang="zh-TW" sz="2400" dirty="0"/>
              <a:t>and </a:t>
            </a:r>
            <a:r>
              <a:rPr lang="en-US" altLang="zh-TW" sz="2400" b="1" i="1" dirty="0"/>
              <a:t>input format (vector -&gt; 3-D tensor)</a:t>
            </a:r>
            <a:endParaRPr lang="zh-TW" altLang="en-US" sz="2400" b="1" i="1" dirty="0"/>
          </a:p>
        </p:txBody>
      </p:sp>
      <p:sp>
        <p:nvSpPr>
          <p:cNvPr id="10" name="矩形 9"/>
          <p:cNvSpPr/>
          <p:nvPr/>
        </p:nvSpPr>
        <p:spPr>
          <a:xfrm>
            <a:off x="534110" y="265062"/>
            <a:ext cx="2106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29" name="矩形 28"/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1" name="矩形 30"/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34" name="向下箭號 11"/>
          <p:cNvSpPr/>
          <p:nvPr/>
        </p:nvSpPr>
        <p:spPr>
          <a:xfrm>
            <a:off x="6928205" y="1396311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下箭號 17"/>
          <p:cNvSpPr/>
          <p:nvPr/>
        </p:nvSpPr>
        <p:spPr>
          <a:xfrm>
            <a:off x="6928205" y="250709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下箭號 18"/>
          <p:cNvSpPr/>
          <p:nvPr/>
        </p:nvSpPr>
        <p:spPr>
          <a:xfrm>
            <a:off x="6928205" y="359873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下箭號 19"/>
          <p:cNvSpPr/>
          <p:nvPr/>
        </p:nvSpPr>
        <p:spPr>
          <a:xfrm>
            <a:off x="6928205" y="463372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90457" y="972748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253211" y="1364983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 x 28 x 28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253211" y="2480449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26 x 26</a:t>
            </a:r>
            <a:endParaRPr lang="zh-TW" altLang="en-US" sz="2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253211" y="3556630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x 13 x 13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53211" y="461386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253211" y="5552297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5 x 5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3267596" y="5851258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38" name="右彎箭號 16"/>
          <p:cNvSpPr/>
          <p:nvPr/>
        </p:nvSpPr>
        <p:spPr>
          <a:xfrm rot="10800000">
            <a:off x="4864709" y="5651583"/>
            <a:ext cx="2451998" cy="631290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右彎箭號 21"/>
          <p:cNvSpPr/>
          <p:nvPr/>
        </p:nvSpPr>
        <p:spPr>
          <a:xfrm rot="16200000">
            <a:off x="2152146" y="5127138"/>
            <a:ext cx="726735" cy="1398675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03" y="6328591"/>
            <a:ext cx="2847975" cy="266700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2178715" y="5482755"/>
            <a:ext cx="1006467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1250</a:t>
            </a:r>
            <a:endParaRPr lang="zh-TW" altLang="en-US" sz="2400" dirty="0"/>
          </a:p>
        </p:txBody>
      </p:sp>
      <p:grpSp>
        <p:nvGrpSpPr>
          <p:cNvPr id="41" name="群組 40"/>
          <p:cNvGrpSpPr/>
          <p:nvPr/>
        </p:nvGrpSpPr>
        <p:grpSpPr>
          <a:xfrm>
            <a:off x="514616" y="2208309"/>
            <a:ext cx="2906568" cy="3201477"/>
            <a:chOff x="-1595803" y="3999117"/>
            <a:chExt cx="2906568" cy="3201477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46" name="文字方塊 45"/>
            <p:cNvSpPr txBox="1"/>
            <p:nvPr/>
          </p:nvSpPr>
          <p:spPr>
            <a:xfrm>
              <a:off x="-1595803" y="4773762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951029" y="1827526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6" y="3932234"/>
            <a:ext cx="45529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Live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67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5180" y="5099725"/>
            <a:ext cx="2805794" cy="1325563"/>
          </a:xfrm>
        </p:spPr>
        <p:txBody>
          <a:bodyPr>
            <a:normAutofit/>
          </a:bodyPr>
          <a:lstStyle/>
          <a:p>
            <a:r>
              <a:rPr lang="en-US" altLang="zh-TW" sz="2800" b="1" i="1" u="sng" dirty="0"/>
              <a:t>Auto-encoder </a:t>
            </a:r>
            <a:br>
              <a:rPr lang="en-US" altLang="zh-TW" sz="2800" b="1" i="1" u="sng" dirty="0"/>
            </a:br>
            <a:r>
              <a:rPr lang="en-US" altLang="zh-TW" sz="2800" b="1" i="1" u="sng" dirty="0"/>
              <a:t>for CNN</a:t>
            </a:r>
            <a:endParaRPr lang="zh-TW" altLang="en-US" sz="2800" b="1" i="1" u="sng" dirty="0"/>
          </a:p>
        </p:txBody>
      </p:sp>
      <p:pic>
        <p:nvPicPr>
          <p:cNvPr id="4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44" y="811820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972452" y="2471479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972452" y="3571491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972452" y="4639704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972452" y="5672956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626430" y="205684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592149" y="3104516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592149" y="419615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592149" y="523115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661698" y="3563258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2984552" y="2474791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Unpooling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2661698" y="5642242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2952893" y="461313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Unpooling</a:t>
            </a:r>
            <a:endParaRPr lang="zh-TW" altLang="en-US" sz="2400" dirty="0"/>
          </a:p>
        </p:txBody>
      </p:sp>
      <p:sp>
        <p:nvSpPr>
          <p:cNvPr id="21" name="向下箭號 11"/>
          <p:cNvSpPr/>
          <p:nvPr/>
        </p:nvSpPr>
        <p:spPr>
          <a:xfrm flipV="1">
            <a:off x="3548410" y="19505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17"/>
          <p:cNvSpPr/>
          <p:nvPr/>
        </p:nvSpPr>
        <p:spPr>
          <a:xfrm flipV="1">
            <a:off x="3548410" y="3061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下箭號 18"/>
          <p:cNvSpPr/>
          <p:nvPr/>
        </p:nvSpPr>
        <p:spPr>
          <a:xfrm flipV="1">
            <a:off x="3548410" y="415298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下箭號 19"/>
          <p:cNvSpPr/>
          <p:nvPr/>
        </p:nvSpPr>
        <p:spPr>
          <a:xfrm flipV="1">
            <a:off x="3548410" y="5187973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49"/>
          <p:cNvSpPr txBox="1">
            <a:spLocks noChangeArrowheads="1"/>
          </p:cNvSpPr>
          <p:nvPr/>
        </p:nvSpPr>
        <p:spPr bwMode="auto">
          <a:xfrm>
            <a:off x="4965485" y="627110"/>
            <a:ext cx="20843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29" name="向下箭號 19"/>
          <p:cNvSpPr/>
          <p:nvPr/>
        </p:nvSpPr>
        <p:spPr>
          <a:xfrm rot="5400000" flipH="1">
            <a:off x="6258628" y="5570519"/>
            <a:ext cx="545690" cy="70778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左-右雙向 29"/>
          <p:cNvSpPr/>
          <p:nvPr/>
        </p:nvSpPr>
        <p:spPr>
          <a:xfrm>
            <a:off x="5077314" y="1383816"/>
            <a:ext cx="1785144" cy="5667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662615" y="1364009"/>
            <a:ext cx="2319113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Deconvolution</a:t>
            </a:r>
            <a:endParaRPr lang="zh-TW" altLang="en-US" sz="2400" dirty="0"/>
          </a:p>
        </p:txBody>
      </p:sp>
      <p:sp>
        <p:nvSpPr>
          <p:cNvPr id="28" name="向下箭號 19"/>
          <p:cNvSpPr/>
          <p:nvPr/>
        </p:nvSpPr>
        <p:spPr>
          <a:xfrm rot="5400000" flipH="1">
            <a:off x="5087936" y="5616982"/>
            <a:ext cx="545690" cy="65763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756700" y="5472175"/>
            <a:ext cx="420879" cy="89662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526903" y="5005193"/>
            <a:ext cx="880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32" name="標題 1">
            <a:extLst>
              <a:ext uri="{FF2B5EF4-FFF2-40B4-BE49-F238E27FC236}">
                <a16:creationId xmlns:a16="http://schemas.microsoft.com/office/drawing/2014/main" id="{04495E8E-7CE5-4274-AD99-32D34A278C4E}"/>
              </a:ext>
            </a:extLst>
          </p:cNvPr>
          <p:cNvSpPr txBox="1">
            <a:spLocks/>
          </p:cNvSpPr>
          <p:nvPr/>
        </p:nvSpPr>
        <p:spPr>
          <a:xfrm>
            <a:off x="183465" y="58253"/>
            <a:ext cx="3793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Unpooling</a:t>
            </a:r>
            <a:r>
              <a:rPr lang="en-US" altLang="zh-TW" dirty="0"/>
              <a:t> &amp; Deconvolution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78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9" grpId="0" animBg="1"/>
      <p:bldP spid="30" grpId="0" animBg="1"/>
      <p:bldP spid="27" grpId="0" animBg="1"/>
      <p:bldP spid="28" grpId="0" animBg="1"/>
      <p:bldP spid="31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Unpooling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447596"/>
            <a:ext cx="9001125" cy="3333750"/>
          </a:xfrm>
          <a:prstGeom prst="rect">
            <a:avLst/>
          </a:prstGeom>
        </p:spPr>
      </p:pic>
      <p:sp>
        <p:nvSpPr>
          <p:cNvPr id="5" name="箭號: 向右 4"/>
          <p:cNvSpPr/>
          <p:nvPr/>
        </p:nvSpPr>
        <p:spPr>
          <a:xfrm rot="13860550">
            <a:off x="5366616" y="3671333"/>
            <a:ext cx="515880" cy="5286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右 6"/>
          <p:cNvSpPr/>
          <p:nvPr/>
        </p:nvSpPr>
        <p:spPr>
          <a:xfrm rot="7670055">
            <a:off x="3160555" y="3847051"/>
            <a:ext cx="515880" cy="5286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90" y="330897"/>
            <a:ext cx="3519445" cy="167248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146472" y="1968475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14 x 14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35095" y="1985931"/>
            <a:ext cx="1691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28 x 28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785466" y="5850234"/>
            <a:ext cx="5722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Source of image : </a:t>
            </a:r>
            <a:r>
              <a:rPr lang="zh-TW" altLang="en-US" dirty="0"/>
              <a:t>https://leonardoaraujosantos.gitbooks.io/artificial-inteligence/content/image_segmentation.html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142875" y="1968475"/>
            <a:ext cx="4906327" cy="3812871"/>
            <a:chOff x="142875" y="1968475"/>
            <a:chExt cx="4906327" cy="3812871"/>
          </a:xfrm>
        </p:grpSpPr>
        <p:sp>
          <p:nvSpPr>
            <p:cNvPr id="12" name="矩形 11"/>
            <p:cNvSpPr/>
            <p:nvPr/>
          </p:nvSpPr>
          <p:spPr>
            <a:xfrm>
              <a:off x="142875" y="1968475"/>
              <a:ext cx="3270885" cy="38128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778317" y="4626271"/>
              <a:ext cx="3270885" cy="920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17265" y="3741356"/>
              <a:ext cx="3270885" cy="920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708961" y="5615529"/>
            <a:ext cx="2704799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Alternative: simply repeat the values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48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Deconvolution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 rot="5400000">
            <a:off x="844481" y="296147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" name="橢圓 4"/>
          <p:cNvSpPr/>
          <p:nvPr/>
        </p:nvSpPr>
        <p:spPr>
          <a:xfrm rot="5400000">
            <a:off x="844481" y="387126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 rot="5400000" flipV="1">
            <a:off x="1180051" y="2206607"/>
            <a:ext cx="899279" cy="85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rot="5400000" flipH="1" flipV="1">
            <a:off x="1189982" y="3039204"/>
            <a:ext cx="822666" cy="914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rot="5400000" flipV="1">
            <a:off x="1640215" y="2666771"/>
            <a:ext cx="4172" cy="8320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rot="5400000" flipV="1">
            <a:off x="1180051" y="3100131"/>
            <a:ext cx="899279" cy="85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rot="5400000" flipH="1" flipV="1">
            <a:off x="1189982" y="3932728"/>
            <a:ext cx="822666" cy="914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rot="5400000" flipV="1">
            <a:off x="1640215" y="3560295"/>
            <a:ext cx="4172" cy="8320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rot="5400000" flipV="1">
            <a:off x="1254675" y="4117147"/>
            <a:ext cx="899279" cy="85729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rot="5400000" flipH="1" flipV="1">
            <a:off x="1264606" y="4949744"/>
            <a:ext cx="822666" cy="91404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rot="5400000" flipV="1">
            <a:off x="1714839" y="4577311"/>
            <a:ext cx="4172" cy="83207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 rot="5400000">
            <a:off x="2030844" y="4788468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 rot="5400000">
            <a:off x="887120" y="485094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7" name="橢圓 16"/>
          <p:cNvSpPr/>
          <p:nvPr/>
        </p:nvSpPr>
        <p:spPr>
          <a:xfrm rot="5400000">
            <a:off x="1990274" y="382676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8" name="橢圓 17"/>
          <p:cNvSpPr/>
          <p:nvPr/>
        </p:nvSpPr>
        <p:spPr>
          <a:xfrm rot="5400000">
            <a:off x="2038966" y="2868011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9" name="橢圓 18"/>
          <p:cNvSpPr/>
          <p:nvPr/>
        </p:nvSpPr>
        <p:spPr>
          <a:xfrm rot="5400000">
            <a:off x="873018" y="565333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橢圓 19"/>
          <p:cNvSpPr/>
          <p:nvPr/>
        </p:nvSpPr>
        <p:spPr>
          <a:xfrm rot="5400000">
            <a:off x="829249" y="198925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4" name="橢圓 33"/>
          <p:cNvSpPr/>
          <p:nvPr/>
        </p:nvSpPr>
        <p:spPr>
          <a:xfrm rot="5400000">
            <a:off x="3156792" y="46462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6" name="橢圓 35"/>
          <p:cNvSpPr/>
          <p:nvPr/>
        </p:nvSpPr>
        <p:spPr>
          <a:xfrm rot="5400000">
            <a:off x="3175169" y="370300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37" name="橢圓 36"/>
          <p:cNvSpPr/>
          <p:nvPr/>
        </p:nvSpPr>
        <p:spPr>
          <a:xfrm rot="5400000">
            <a:off x="3175169" y="28202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pSp>
        <p:nvGrpSpPr>
          <p:cNvPr id="43" name="群組 42"/>
          <p:cNvGrpSpPr/>
          <p:nvPr/>
        </p:nvGrpSpPr>
        <p:grpSpPr>
          <a:xfrm flipH="1">
            <a:off x="3659126" y="2099639"/>
            <a:ext cx="914047" cy="1728813"/>
            <a:chOff x="6496739" y="2328732"/>
            <a:chExt cx="914047" cy="1721945"/>
          </a:xfrm>
        </p:grpSpPr>
        <p:cxnSp>
          <p:nvCxnSpPr>
            <p:cNvPr id="40" name="直線單箭頭接點 39"/>
            <p:cNvCxnSpPr/>
            <p:nvPr/>
          </p:nvCxnSpPr>
          <p:spPr>
            <a:xfrm rot="5400000" flipV="1">
              <a:off x="6532498" y="2349724"/>
              <a:ext cx="899279" cy="8572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rot="5400000" flipH="1" flipV="1">
              <a:off x="6542429" y="3182321"/>
              <a:ext cx="822666" cy="9140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/>
            <p:nvPr/>
          </p:nvCxnSpPr>
          <p:spPr>
            <a:xfrm rot="5400000" flipV="1">
              <a:off x="6992662" y="2809888"/>
              <a:ext cx="4172" cy="83207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群組 43"/>
          <p:cNvGrpSpPr/>
          <p:nvPr/>
        </p:nvGrpSpPr>
        <p:grpSpPr>
          <a:xfrm flipH="1">
            <a:off x="3676656" y="3033052"/>
            <a:ext cx="914047" cy="1728813"/>
            <a:chOff x="6496739" y="2328732"/>
            <a:chExt cx="914047" cy="1721945"/>
          </a:xfrm>
        </p:grpSpPr>
        <p:cxnSp>
          <p:nvCxnSpPr>
            <p:cNvPr id="45" name="直線單箭頭接點 44"/>
            <p:cNvCxnSpPr/>
            <p:nvPr/>
          </p:nvCxnSpPr>
          <p:spPr>
            <a:xfrm rot="5400000" flipV="1">
              <a:off x="6532498" y="2349724"/>
              <a:ext cx="899279" cy="8572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/>
            <p:nvPr/>
          </p:nvCxnSpPr>
          <p:spPr>
            <a:xfrm rot="5400000" flipH="1" flipV="1">
              <a:off x="6542429" y="3182321"/>
              <a:ext cx="822666" cy="9140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直線單箭頭接點 46"/>
            <p:cNvCxnSpPr/>
            <p:nvPr/>
          </p:nvCxnSpPr>
          <p:spPr>
            <a:xfrm rot="5400000" flipV="1">
              <a:off x="6992662" y="2809888"/>
              <a:ext cx="4172" cy="83207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8" name="群組 47"/>
          <p:cNvGrpSpPr/>
          <p:nvPr/>
        </p:nvGrpSpPr>
        <p:grpSpPr>
          <a:xfrm flipH="1">
            <a:off x="3659126" y="4004770"/>
            <a:ext cx="914047" cy="1728813"/>
            <a:chOff x="6496739" y="2328732"/>
            <a:chExt cx="914047" cy="1721945"/>
          </a:xfrm>
        </p:grpSpPr>
        <p:cxnSp>
          <p:nvCxnSpPr>
            <p:cNvPr id="49" name="直線單箭頭接點 48"/>
            <p:cNvCxnSpPr/>
            <p:nvPr/>
          </p:nvCxnSpPr>
          <p:spPr>
            <a:xfrm rot="5400000" flipV="1">
              <a:off x="6532498" y="2349724"/>
              <a:ext cx="899279" cy="8572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直線單箭頭接點 49"/>
            <p:cNvCxnSpPr/>
            <p:nvPr/>
          </p:nvCxnSpPr>
          <p:spPr>
            <a:xfrm rot="5400000" flipH="1" flipV="1">
              <a:off x="6542429" y="3182321"/>
              <a:ext cx="822666" cy="91404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直線單箭頭接點 50"/>
            <p:cNvCxnSpPr/>
            <p:nvPr/>
          </p:nvCxnSpPr>
          <p:spPr>
            <a:xfrm rot="5400000" flipV="1">
              <a:off x="6992662" y="2809888"/>
              <a:ext cx="4172" cy="83207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2" name="橢圓 51"/>
          <p:cNvSpPr/>
          <p:nvPr/>
        </p:nvSpPr>
        <p:spPr>
          <a:xfrm rot="5400000">
            <a:off x="4601002" y="283085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3" name="橢圓 52"/>
          <p:cNvSpPr/>
          <p:nvPr/>
        </p:nvSpPr>
        <p:spPr>
          <a:xfrm rot="5400000">
            <a:off x="4601002" y="37834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4" name="橢圓 53"/>
          <p:cNvSpPr/>
          <p:nvPr/>
        </p:nvSpPr>
        <p:spPr>
          <a:xfrm rot="5400000">
            <a:off x="4585770" y="1858630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5" name="橢圓 54"/>
          <p:cNvSpPr/>
          <p:nvPr/>
        </p:nvSpPr>
        <p:spPr>
          <a:xfrm rot="5400000">
            <a:off x="5020314" y="37834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6" name="橢圓 55"/>
          <p:cNvSpPr/>
          <p:nvPr/>
        </p:nvSpPr>
        <p:spPr>
          <a:xfrm rot="5400000">
            <a:off x="5020314" y="472309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7" name="橢圓 56"/>
          <p:cNvSpPr/>
          <p:nvPr/>
        </p:nvSpPr>
        <p:spPr>
          <a:xfrm rot="5400000">
            <a:off x="5005082" y="28278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8" name="橢圓 57"/>
          <p:cNvSpPr/>
          <p:nvPr/>
        </p:nvSpPr>
        <p:spPr>
          <a:xfrm rot="5400000">
            <a:off x="5439626" y="4709843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9" name="橢圓 58"/>
          <p:cNvSpPr/>
          <p:nvPr/>
        </p:nvSpPr>
        <p:spPr>
          <a:xfrm rot="5400000">
            <a:off x="5439626" y="5589980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0" name="橢圓 59"/>
          <p:cNvSpPr/>
          <p:nvPr/>
        </p:nvSpPr>
        <p:spPr>
          <a:xfrm rot="5400000">
            <a:off x="5424394" y="3783435"/>
            <a:ext cx="361436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1" name="橢圓 60"/>
          <p:cNvSpPr/>
          <p:nvPr/>
        </p:nvSpPr>
        <p:spPr>
          <a:xfrm rot="5400000">
            <a:off x="6728659" y="45503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2" name="橢圓 61"/>
          <p:cNvSpPr/>
          <p:nvPr/>
        </p:nvSpPr>
        <p:spPr>
          <a:xfrm rot="5400000">
            <a:off x="6747036" y="360713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3" name="橢圓 62"/>
          <p:cNvSpPr/>
          <p:nvPr/>
        </p:nvSpPr>
        <p:spPr>
          <a:xfrm rot="5400000">
            <a:off x="6747036" y="272436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65" name="直線單箭頭接點 64"/>
          <p:cNvCxnSpPr/>
          <p:nvPr/>
        </p:nvCxnSpPr>
        <p:spPr>
          <a:xfrm rot="16200000" flipH="1" flipV="1">
            <a:off x="7109535" y="2025481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/>
          <p:nvPr/>
        </p:nvCxnSpPr>
        <p:spPr>
          <a:xfrm rot="16200000" flipV="1">
            <a:off x="7176217" y="2858078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rot="16200000" flipH="1" flipV="1">
            <a:off x="7544478" y="2485645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rot="16200000" flipH="1" flipV="1">
            <a:off x="7127065" y="2958894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rot="16200000" flipV="1">
            <a:off x="7193747" y="3791491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rot="16200000" flipH="1" flipV="1">
            <a:off x="7562008" y="3419058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rot="16200000" flipH="1" flipV="1">
            <a:off x="7109535" y="3930612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rot="16200000" flipV="1">
            <a:off x="7176217" y="4763209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rot="16200000" flipH="1" flipV="1">
            <a:off x="7544478" y="4390776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6" name="橢圓 75"/>
          <p:cNvSpPr/>
          <p:nvPr/>
        </p:nvSpPr>
        <p:spPr>
          <a:xfrm rot="5400000">
            <a:off x="8057887" y="273498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7" name="橢圓 76"/>
          <p:cNvSpPr/>
          <p:nvPr/>
        </p:nvSpPr>
        <p:spPr>
          <a:xfrm rot="5400000">
            <a:off x="8057887" y="364477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8" name="橢圓 77"/>
          <p:cNvSpPr/>
          <p:nvPr/>
        </p:nvSpPr>
        <p:spPr>
          <a:xfrm rot="5400000">
            <a:off x="8057887" y="1762762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9" name="橢圓 78"/>
          <p:cNvSpPr/>
          <p:nvPr/>
        </p:nvSpPr>
        <p:spPr>
          <a:xfrm rot="5400000">
            <a:off x="8057887" y="5458100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0" name="橢圓 79"/>
          <p:cNvSpPr/>
          <p:nvPr/>
        </p:nvSpPr>
        <p:spPr>
          <a:xfrm rot="5400000">
            <a:off x="8057887" y="449641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5" name="橢圓 84"/>
          <p:cNvSpPr/>
          <p:nvPr/>
        </p:nvSpPr>
        <p:spPr>
          <a:xfrm rot="5400000">
            <a:off x="6728659" y="1892752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6" name="橢圓 85"/>
          <p:cNvSpPr/>
          <p:nvPr/>
        </p:nvSpPr>
        <p:spPr>
          <a:xfrm rot="5400000">
            <a:off x="6728659" y="1089275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7" name="橢圓 86"/>
          <p:cNvSpPr/>
          <p:nvPr/>
        </p:nvSpPr>
        <p:spPr>
          <a:xfrm rot="5400000">
            <a:off x="6728659" y="6236446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8" name="橢圓 87"/>
          <p:cNvSpPr/>
          <p:nvPr/>
        </p:nvSpPr>
        <p:spPr>
          <a:xfrm rot="5400000">
            <a:off x="6728659" y="5432969"/>
            <a:ext cx="360000" cy="36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89" name="直線單箭頭接點 88"/>
          <p:cNvCxnSpPr/>
          <p:nvPr/>
        </p:nvCxnSpPr>
        <p:spPr>
          <a:xfrm rot="16200000" flipV="1">
            <a:off x="7112986" y="1928837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rot="16200000" flipV="1">
            <a:off x="7124524" y="1078211"/>
            <a:ext cx="822666" cy="91404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rot="16200000" flipH="1" flipV="1">
            <a:off x="7492785" y="1539336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rot="16200000" flipH="1" flipV="1">
            <a:off x="7139250" y="4787411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/>
          <p:nvPr/>
        </p:nvCxnSpPr>
        <p:spPr>
          <a:xfrm rot="16200000" flipH="1" flipV="1">
            <a:off x="7139250" y="5579780"/>
            <a:ext cx="899279" cy="857296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 rot="16200000" flipH="1" flipV="1">
            <a:off x="7509108" y="5228931"/>
            <a:ext cx="4172" cy="83207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3023735" y="1690689"/>
            <a:ext cx="2961429" cy="4545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6563859" y="978897"/>
            <a:ext cx="2103644" cy="57544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文字方塊 97"/>
          <p:cNvSpPr txBox="1"/>
          <p:nvPr/>
        </p:nvSpPr>
        <p:spPr>
          <a:xfrm>
            <a:off x="6044476" y="3782717"/>
            <a:ext cx="434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3958219" y="129415"/>
            <a:ext cx="504160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Actually, deconvolution is convolution.</a:t>
            </a:r>
            <a:endParaRPr lang="zh-TW" altLang="en-US" sz="2400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4798497" y="2536650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4820146" y="3464341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5205241" y="3487859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5212752" y="4423377"/>
            <a:ext cx="383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7607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4" grpId="0" animBg="1"/>
      <p:bldP spid="36" grpId="0" animBg="1"/>
      <p:bldP spid="37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5" grpId="0" animBg="1"/>
      <p:bldP spid="86" grpId="0" animBg="1"/>
      <p:bldP spid="87" grpId="0" animBg="1"/>
      <p:bldP spid="88" grpId="0" animBg="1"/>
      <p:bldP spid="95" grpId="0" animBg="1"/>
      <p:bldP spid="97" grpId="0" animBg="1"/>
      <p:bldP spid="98" grpId="0"/>
      <p:bldP spid="99" grpId="0" animBg="1"/>
      <p:bldP spid="100" grpId="0"/>
      <p:bldP spid="101" grpId="0"/>
      <p:bldP spid="102" grpId="0"/>
      <p:bldP spid="1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4477048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2578586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867957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2425770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“upper-left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289051" y="262851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3855" y="4993913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4653035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“middle beak”</a:t>
            </a:r>
            <a:r>
              <a:rPr lang="zh-TW" altLang="en-US" sz="2400" dirty="0"/>
              <a:t> </a:t>
            </a:r>
            <a:r>
              <a:rPr lang="en-US" altLang="zh-TW" sz="2400" dirty="0"/>
              <a:t>detector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5548370" y="4278358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They can use the same set of parameters.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4501720" y="3877534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Do almost the same thing</a:t>
            </a:r>
            <a:endParaRPr lang="zh-TW" altLang="en-US" sz="2400" dirty="0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767980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5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machine learn?</a:t>
            </a:r>
            <a:endParaRPr lang="zh-TW" altLang="en-US" dirty="0"/>
          </a:p>
        </p:txBody>
      </p:sp>
      <p:pic>
        <p:nvPicPr>
          <p:cNvPr id="3074" name="Picture 2" descr="「puma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24745"/>
            <a:ext cx="4997554" cy="3503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03729" y="5988733"/>
            <a:ext cx="81116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http://newsneakernews.wpengine.netdna-cdn.com/wp-content/uploads/2016/11/rihanna-puma-creeper-velvet-release-date-02.jpg</a:t>
            </a:r>
          </a:p>
        </p:txBody>
      </p:sp>
      <p:pic>
        <p:nvPicPr>
          <p:cNvPr id="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801" y="2888921"/>
            <a:ext cx="1521574" cy="196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語音泡泡: 圓角矩形 4"/>
          <p:cNvSpPr/>
          <p:nvPr/>
        </p:nvSpPr>
        <p:spPr>
          <a:xfrm>
            <a:off x="4980214" y="2606530"/>
            <a:ext cx="2213587" cy="1028700"/>
          </a:xfrm>
          <a:prstGeom prst="wedgeRoundRectCallout">
            <a:avLst>
              <a:gd name="adj1" fmla="val 69898"/>
              <a:gd name="adj2" fmla="val 275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球鞋</a:t>
            </a:r>
          </a:p>
        </p:txBody>
      </p:sp>
      <p:sp>
        <p:nvSpPr>
          <p:cNvPr id="9" name="語音泡泡: 圓角矩形 8"/>
          <p:cNvSpPr/>
          <p:nvPr/>
        </p:nvSpPr>
        <p:spPr>
          <a:xfrm>
            <a:off x="4980214" y="3867246"/>
            <a:ext cx="2213587" cy="1028700"/>
          </a:xfrm>
          <a:prstGeom prst="wedgeRoundRectCallout">
            <a:avLst>
              <a:gd name="adj1" fmla="val 70472"/>
              <a:gd name="adj2" fmla="val -6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美洲獅</a:t>
            </a:r>
          </a:p>
        </p:txBody>
      </p:sp>
      <p:sp>
        <p:nvSpPr>
          <p:cNvPr id="6" name="矩形 5"/>
          <p:cNvSpPr/>
          <p:nvPr/>
        </p:nvSpPr>
        <p:spPr>
          <a:xfrm>
            <a:off x="2301240" y="3519348"/>
            <a:ext cx="266700" cy="243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30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First</a:t>
            </a:r>
            <a:r>
              <a:rPr lang="zh-TW" altLang="en-US" dirty="0"/>
              <a:t> </a:t>
            </a:r>
            <a:r>
              <a:rPr lang="en-US" altLang="zh-TW" dirty="0"/>
              <a:t>Convolution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3524250" cy="4351338"/>
          </a:xfrm>
        </p:spPr>
        <p:txBody>
          <a:bodyPr/>
          <a:lstStyle/>
          <a:p>
            <a:r>
              <a:rPr lang="en-US" altLang="zh-TW" dirty="0">
                <a:solidFill>
                  <a:srgbClr val="575651"/>
                </a:solidFill>
                <a:latin typeface="Roboto"/>
              </a:rPr>
              <a:t>Typical-looking filters on the trained first layer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75959" y="6176963"/>
            <a:ext cx="473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TW" dirty="0"/>
              <a:t>http://cs231n.github.io/understanding-cnn/</a:t>
            </a:r>
          </a:p>
        </p:txBody>
      </p:sp>
      <p:pic>
        <p:nvPicPr>
          <p:cNvPr id="37890" name="Picture 2" descr="http://cs231n.github.io/assets/cnnvis/filt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690689"/>
            <a:ext cx="4454228" cy="443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685902" y="5115134"/>
            <a:ext cx="2090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11 x 11</a:t>
            </a:r>
          </a:p>
          <a:p>
            <a:pPr algn="r"/>
            <a:r>
              <a:rPr lang="en-US" altLang="zh-TW" sz="2400" dirty="0"/>
              <a:t>(</a:t>
            </a:r>
            <a:r>
              <a:rPr lang="en-US" altLang="zh-TW" sz="2400" dirty="0" err="1"/>
              <a:t>AlexNet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0537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How about higher layers?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Which images make a specific neuron activate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56" y="2375218"/>
            <a:ext cx="5392100" cy="42456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528" y="4866499"/>
            <a:ext cx="31967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Ross </a:t>
            </a:r>
            <a:r>
              <a:rPr lang="en-US" altLang="zh-TW" dirty="0" err="1"/>
              <a:t>Girshick</a:t>
            </a:r>
            <a:r>
              <a:rPr lang="en-US" altLang="zh-TW" dirty="0"/>
              <a:t>, Jeff Donahue, Trevor Darrell, Jitendra Malik, “Rich feature hierarchies for accurate object detection and semantic segmentation”, CVPR, 2014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3052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群組 48"/>
          <p:cNvGrpSpPr/>
          <p:nvPr/>
        </p:nvGrpSpPr>
        <p:grpSpPr>
          <a:xfrm>
            <a:off x="1453090" y="3757762"/>
            <a:ext cx="2910123" cy="2700673"/>
            <a:chOff x="1118013" y="4102561"/>
            <a:chExt cx="2910123" cy="2700673"/>
          </a:xfrm>
        </p:grpSpPr>
        <p:sp>
          <p:nvSpPr>
            <p:cNvPr id="23" name="橢圓 22"/>
            <p:cNvSpPr/>
            <p:nvPr/>
          </p:nvSpPr>
          <p:spPr>
            <a:xfrm>
              <a:off x="1134682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1976511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3398136" y="41354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134682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7651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3384571" y="493558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-3</a:t>
              </a:r>
              <a:endParaRPr lang="zh-TW" altLang="en-US" sz="2400" dirty="0"/>
            </a:p>
          </p:txBody>
        </p:sp>
        <p:sp>
          <p:nvSpPr>
            <p:cNvPr id="35" name="橢圓 34"/>
            <p:cNvSpPr/>
            <p:nvPr/>
          </p:nvSpPr>
          <p:spPr>
            <a:xfrm>
              <a:off x="1118013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36" name="橢圓 35"/>
            <p:cNvSpPr/>
            <p:nvPr/>
          </p:nvSpPr>
          <p:spPr>
            <a:xfrm>
              <a:off x="1959842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  <p:sp>
          <p:nvSpPr>
            <p:cNvPr id="38" name="橢圓 37"/>
            <p:cNvSpPr/>
            <p:nvPr/>
          </p:nvSpPr>
          <p:spPr>
            <a:xfrm>
              <a:off x="3377908" y="6173234"/>
              <a:ext cx="630000" cy="63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2678192" y="4102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2669589" y="5012248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 rot="5400000">
              <a:off x="1211229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 rot="5400000">
              <a:off x="2053058" y="5666561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676252" y="6206283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 rot="5400000">
              <a:off x="3443144" y="5706109"/>
              <a:ext cx="708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……</a:t>
              </a:r>
              <a:endParaRPr lang="zh-TW" altLang="en-US" sz="2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768" y="4284606"/>
                <a:ext cx="520720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左大括弧 50"/>
          <p:cNvSpPr/>
          <p:nvPr/>
        </p:nvSpPr>
        <p:spPr>
          <a:xfrm>
            <a:off x="1170290" y="3866718"/>
            <a:ext cx="282800" cy="2591717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左大括弧 52"/>
          <p:cNvSpPr/>
          <p:nvPr/>
        </p:nvSpPr>
        <p:spPr>
          <a:xfrm rot="5400000">
            <a:off x="2801702" y="2264254"/>
            <a:ext cx="243810" cy="2879211"/>
          </a:xfrm>
          <a:prstGeom prst="leftBrace">
            <a:avLst>
              <a:gd name="adj1" fmla="val 2991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2584090" y="3116952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526389" y="4905785"/>
            <a:ext cx="679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11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074966" y="649262"/>
            <a:ext cx="62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x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文字方塊 57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5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/>
      <p:bldP spid="50" grpId="0"/>
      <p:bldP spid="51" grpId="0" animBg="1"/>
      <p:bldP spid="53" grpId="0" animBg="1"/>
      <p:bldP spid="54" grpId="0"/>
      <p:bldP spid="55" grpId="0"/>
      <p:bldP spid="56" grpId="0"/>
      <p:bldP spid="57" grpId="0"/>
      <p:bldP spid="58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3" y="3381127"/>
            <a:ext cx="4079621" cy="30278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80786" y="2033082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480786" y="3133094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480786" y="4201307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480786" y="5234559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9" name="向下箭號 11"/>
          <p:cNvSpPr/>
          <p:nvPr/>
        </p:nvSpPr>
        <p:spPr>
          <a:xfrm>
            <a:off x="7100483" y="1555337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00483" y="2666119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8"/>
          <p:cNvSpPr/>
          <p:nvPr/>
        </p:nvSpPr>
        <p:spPr>
          <a:xfrm>
            <a:off x="7100483" y="375776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9"/>
          <p:cNvSpPr/>
          <p:nvPr/>
        </p:nvSpPr>
        <p:spPr>
          <a:xfrm>
            <a:off x="7100483" y="479275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362735" y="1131774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335520" y="1895827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25 3x3 filters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346231" y="4064052"/>
            <a:ext cx="112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3x3 filters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35520" y="4875188"/>
            <a:ext cx="1674994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50 x 11 x 11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63673" y="683359"/>
            <a:ext cx="4131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 is a 11 x 11 matrix.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63673" y="1437156"/>
            <a:ext cx="3279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Degree of the activation of the k-</a:t>
            </a:r>
            <a:r>
              <a:rPr lang="en-US" altLang="zh-TW" sz="2400" dirty="0" err="1"/>
              <a:t>th</a:t>
            </a:r>
            <a:r>
              <a:rPr lang="en-US" altLang="zh-TW" sz="2400" dirty="0"/>
              <a:t> filter: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329" y="1579284"/>
                <a:ext cx="2120901" cy="107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34" y="2654393"/>
                <a:ext cx="2274854" cy="498278"/>
              </a:xfrm>
              <a:prstGeom prst="rect">
                <a:avLst/>
              </a:prstGeom>
              <a:blipFill>
                <a:blip r:embed="rId4"/>
                <a:stretch>
                  <a:fillRect l="-1609" r="-536"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/>
          <p:cNvSpPr txBox="1"/>
          <p:nvPr/>
        </p:nvSpPr>
        <p:spPr>
          <a:xfrm>
            <a:off x="2626588" y="2636516"/>
            <a:ext cx="2390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(gradient ascent)</a:t>
            </a:r>
            <a:endParaRPr lang="zh-TW" altLang="en-US" sz="2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718414" y="6001444"/>
            <a:ext cx="210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For each filter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795" y="461328"/>
                <a:ext cx="717056" cy="995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95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134" y="2454063"/>
            <a:ext cx="3381376" cy="3381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p:sp>
        <p:nvSpPr>
          <p:cNvPr id="6" name="矩形 5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1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16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20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2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508" y="5794773"/>
                <a:ext cx="397416" cy="4655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 flipH="1">
            <a:off x="6341319" y="5533983"/>
            <a:ext cx="299904" cy="42207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017" y="1636239"/>
                <a:ext cx="2252604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946718" y="5835439"/>
            <a:ext cx="478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figure corresponds to a neuron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1470" y="1019607"/>
            <a:ext cx="478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Find an image maximizing the output of neuron: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02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4" grpId="0"/>
      <p:bldP spid="36" grpId="0"/>
      <p:bldP spid="3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27" y="1656545"/>
            <a:ext cx="3419451" cy="3419451"/>
          </a:xfrm>
        </p:spPr>
      </p:pic>
      <p:sp>
        <p:nvSpPr>
          <p:cNvPr id="5" name="矩形 4"/>
          <p:cNvSpPr/>
          <p:nvPr/>
        </p:nvSpPr>
        <p:spPr>
          <a:xfrm>
            <a:off x="6556986" y="1019607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556986" y="1701377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7" name="向下箭號 17"/>
          <p:cNvSpPr/>
          <p:nvPr/>
        </p:nvSpPr>
        <p:spPr>
          <a:xfrm>
            <a:off x="7189383" y="1395249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7234" y="270229"/>
            <a:ext cx="129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9" name="向下箭號 17"/>
          <p:cNvSpPr/>
          <p:nvPr/>
        </p:nvSpPr>
        <p:spPr>
          <a:xfrm>
            <a:off x="7189471" y="2126507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17"/>
          <p:cNvSpPr/>
          <p:nvPr/>
        </p:nvSpPr>
        <p:spPr>
          <a:xfrm>
            <a:off x="7190603" y="717876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556986" y="2464910"/>
            <a:ext cx="1736724" cy="4058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556986" y="3146680"/>
            <a:ext cx="1736724" cy="41549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3" name="向下箭號 17"/>
          <p:cNvSpPr/>
          <p:nvPr/>
        </p:nvSpPr>
        <p:spPr>
          <a:xfrm>
            <a:off x="7189383" y="2840552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7"/>
          <p:cNvSpPr/>
          <p:nvPr/>
        </p:nvSpPr>
        <p:spPr>
          <a:xfrm>
            <a:off x="7189471" y="357181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56985" y="3899366"/>
            <a:ext cx="1736724" cy="41549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628523" y="4736334"/>
            <a:ext cx="1619048" cy="1752381"/>
          </a:xfrm>
          <a:prstGeom prst="rect">
            <a:avLst/>
          </a:prstGeom>
        </p:spPr>
      </p:pic>
      <p:sp>
        <p:nvSpPr>
          <p:cNvPr id="17" name="向下箭號 17"/>
          <p:cNvSpPr/>
          <p:nvPr/>
        </p:nvSpPr>
        <p:spPr>
          <a:xfrm>
            <a:off x="7189383" y="4361820"/>
            <a:ext cx="545690" cy="32755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135" y="6089429"/>
                <a:ext cx="38638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/>
          <p:cNvCxnSpPr/>
          <p:nvPr/>
        </p:nvCxnSpPr>
        <p:spPr>
          <a:xfrm flipH="1">
            <a:off x="6628523" y="6180839"/>
            <a:ext cx="498783" cy="1802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08553" y="154240"/>
            <a:ext cx="354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What does CNN learn?</a:t>
            </a:r>
            <a:endParaRPr lang="zh-TW" altLang="en-US" sz="2800" b="1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73" y="976432"/>
                <a:ext cx="2225738" cy="503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3529887" y="993455"/>
            <a:ext cx="231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Can we see digits?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1659027" y="232385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86547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057600" y="232749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1659026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858312" y="354724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057599" y="353473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1659025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865470" y="4745617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057598" y="4703781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93606" y="5407744"/>
            <a:ext cx="57502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Roboto"/>
              </a:rPr>
              <a:t>Deep Neural Networks are Easily Fooled</a:t>
            </a:r>
          </a:p>
          <a:p>
            <a:r>
              <a:rPr lang="en-US" altLang="zh-TW" dirty="0"/>
              <a:t>https://www.youtube.com/watch?v=M2IebCN9Ht4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315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does CNN learn?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11" y="2833591"/>
            <a:ext cx="3406825" cy="3406825"/>
          </a:xfrm>
        </p:spPr>
      </p:pic>
      <p:sp>
        <p:nvSpPr>
          <p:cNvPr id="15" name="矩形 14"/>
          <p:cNvSpPr/>
          <p:nvPr/>
        </p:nvSpPr>
        <p:spPr>
          <a:xfrm>
            <a:off x="4875113" y="347150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08155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273686" y="347514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875112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074398" y="4694894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273685" y="468238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875111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081556" y="5893268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273684" y="5851432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pic>
        <p:nvPicPr>
          <p:cNvPr id="25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2" y="2820967"/>
            <a:ext cx="3419451" cy="341945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0502" y="348827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96694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159075" y="3491920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60501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959787" y="4711665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159074" y="469915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60500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966945" y="5910039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159073" y="5868203"/>
            <a:ext cx="298025" cy="330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58" y="1965890"/>
                <a:ext cx="2225738" cy="503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953" y="1718894"/>
                <a:ext cx="4813239" cy="9545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/>
          <p:cNvSpPr txBox="1"/>
          <p:nvPr/>
        </p:nvSpPr>
        <p:spPr>
          <a:xfrm>
            <a:off x="6964775" y="933450"/>
            <a:ext cx="17195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Over all pixel values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7273684" y="1736553"/>
            <a:ext cx="1101690" cy="9368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4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6" grpId="0"/>
      <p:bldP spid="37" grpId="0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365126"/>
            <a:ext cx="7591425" cy="5400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0923" y="2839134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08605" y="558812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14703" y="5599802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893932" y="5576456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379339" y="2839133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853119" y="2832559"/>
            <a:ext cx="2473780" cy="214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812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72" y="2031379"/>
            <a:ext cx="2728741" cy="36166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143" y="2045893"/>
            <a:ext cx="2636722" cy="35228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2031379"/>
            <a:ext cx="2797177" cy="36166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649" y="5988733"/>
            <a:ext cx="8255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Karen </a:t>
            </a:r>
            <a:r>
              <a:rPr lang="en-US" altLang="zh-TW" dirty="0" err="1">
                <a:latin typeface="Lucida Grande"/>
              </a:rPr>
              <a:t>Simonyan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Andrea </a:t>
            </a:r>
            <a:r>
              <a:rPr lang="en-US" altLang="zh-TW" dirty="0" err="1">
                <a:latin typeface="Lucida Grande"/>
              </a:rPr>
              <a:t>Vedaldi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Andrew Zisserman, “</a:t>
            </a:r>
            <a:r>
              <a:rPr lang="en-US" altLang="zh-TW" dirty="0"/>
              <a:t>Deep Inside Convolutional Networks: </a:t>
            </a:r>
            <a:r>
              <a:rPr lang="en-US" altLang="zh-TW" dirty="0" err="1"/>
              <a:t>Visualising</a:t>
            </a:r>
            <a:r>
              <a:rPr lang="en-US" altLang="zh-TW" dirty="0"/>
              <a:t> Image Classification Models and Saliency Maps</a:t>
            </a:r>
            <a:r>
              <a:rPr lang="en-US" altLang="zh-TW" dirty="0">
                <a:latin typeface="Lucida Grande"/>
              </a:rPr>
              <a:t>”, ICLR, 2014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466219"/>
                <a:ext cx="1064330" cy="9408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8"/>
          <p:cNvSpPr/>
          <p:nvPr/>
        </p:nvSpPr>
        <p:spPr>
          <a:xfrm>
            <a:off x="3771900" y="2374900"/>
            <a:ext cx="132080" cy="13208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TW" sz="2400" dirty="0"/>
                  <a:t>: the predicted class of the model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04" y="505741"/>
                <a:ext cx="2946400" cy="830997"/>
              </a:xfrm>
              <a:prstGeom prst="rect">
                <a:avLst/>
              </a:prstGeom>
              <a:blipFill>
                <a:blip r:embed="rId6"/>
                <a:stretch>
                  <a:fillRect l="-3313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422" y="2440940"/>
                <a:ext cx="1231478" cy="491417"/>
              </a:xfrm>
              <a:prstGeom prst="rect">
                <a:avLst/>
              </a:prstGeom>
              <a:blipFill>
                <a:blip r:embed="rId7"/>
                <a:stretch>
                  <a:fillRect l="-5911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 rot="16200000">
            <a:off x="4819781" y="1365015"/>
            <a:ext cx="647442" cy="558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cxnSpLocks/>
          </p:cNvCxnSpPr>
          <p:nvPr/>
        </p:nvCxnSpPr>
        <p:spPr>
          <a:xfrm flipH="1" flipV="1">
            <a:off x="3052634" y="1473094"/>
            <a:ext cx="704604" cy="9018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1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215"/>
            <a:ext cx="7886700" cy="4351338"/>
          </a:xfrm>
        </p:spPr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924264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3433773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3627332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291673" y="4424983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subsampling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2408420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603438" y="289994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bird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80108" y="551151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 can subsample the pixels to make image smaller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6021005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parameters for the network to process the image</a:t>
            </a:r>
            <a:endParaRPr lang="zh-TW" altLang="en-US" sz="2400" dirty="0"/>
          </a:p>
        </p:txBody>
      </p:sp>
      <p:sp>
        <p:nvSpPr>
          <p:cNvPr id="12" name="向右箭號 11"/>
          <p:cNvSpPr/>
          <p:nvPr/>
        </p:nvSpPr>
        <p:spPr>
          <a:xfrm>
            <a:off x="955593" y="6021005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3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aikorea.org/cs231n/assets/cnnvis/occlu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9" y="630465"/>
            <a:ext cx="7286172" cy="481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/>
          <p:cNvSpPr txBox="1">
            <a:spLocks/>
          </p:cNvSpPr>
          <p:nvPr/>
        </p:nvSpPr>
        <p:spPr>
          <a:xfrm>
            <a:off x="1931011" y="2740819"/>
            <a:ext cx="5915025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100"/>
          </a:p>
        </p:txBody>
      </p:sp>
      <p:sp>
        <p:nvSpPr>
          <p:cNvPr id="7" name="矩形 6"/>
          <p:cNvSpPr/>
          <p:nvPr/>
        </p:nvSpPr>
        <p:spPr>
          <a:xfrm>
            <a:off x="841829" y="3038766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167901" y="3076955"/>
            <a:ext cx="2473780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41680" y="3038765"/>
            <a:ext cx="2699499" cy="2533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63886" y="6121705"/>
            <a:ext cx="7909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Reference: </a:t>
            </a:r>
            <a:r>
              <a:rPr lang="en-US" altLang="zh-TW" dirty="0" err="1">
                <a:solidFill>
                  <a:srgbClr val="222222"/>
                </a:solidFill>
                <a:latin typeface="Arial" panose="020B0604020202020204" pitchFamily="34" charset="0"/>
              </a:rPr>
              <a:t>Zeiler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, M. D., &amp; Fergus, R. (2014). Visualizing and understanding convolutional networks. In </a:t>
            </a:r>
            <a:r>
              <a:rPr lang="en-US" altLang="zh-TW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Vision–ECCV 2014</a:t>
            </a:r>
            <a:r>
              <a:rPr lang="en-US" altLang="zh-TW" dirty="0">
                <a:solidFill>
                  <a:srgbClr val="222222"/>
                </a:solidFill>
                <a:latin typeface="Arial" panose="020B0604020202020204" pitchFamily="34" charset="0"/>
              </a:rPr>
              <a:t> (pp. 818-833)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86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209" y="592254"/>
            <a:ext cx="1481892" cy="98792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087842" y="613254"/>
            <a:ext cx="1551194" cy="94592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zh-TW" altLang="en-US" sz="2800" dirty="0"/>
          </a:p>
        </p:txBody>
      </p:sp>
      <p:sp>
        <p:nvSpPr>
          <p:cNvPr id="9" name="向下箭號 10"/>
          <p:cNvSpPr/>
          <p:nvPr/>
        </p:nvSpPr>
        <p:spPr>
          <a:xfrm rot="16200000">
            <a:off x="5618269" y="879594"/>
            <a:ext cx="493366" cy="41324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255199" y="204439"/>
            <a:ext cx="1216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CNN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989515" y="722337"/>
            <a:ext cx="293028" cy="7346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84" y="2281033"/>
                <a:ext cx="959943" cy="1360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手繪多邊形: 圖案 13"/>
          <p:cNvSpPr/>
          <p:nvPr/>
        </p:nvSpPr>
        <p:spPr>
          <a:xfrm>
            <a:off x="7168243" y="1121511"/>
            <a:ext cx="1028700" cy="1148159"/>
          </a:xfrm>
          <a:custGeom>
            <a:avLst/>
            <a:gdLst>
              <a:gd name="connsiteX0" fmla="*/ 0 w 1028700"/>
              <a:gd name="connsiteY0" fmla="*/ 0 h 1273628"/>
              <a:gd name="connsiteX1" fmla="*/ 832757 w 1028700"/>
              <a:gd name="connsiteY1" fmla="*/ 424543 h 1273628"/>
              <a:gd name="connsiteX2" fmla="*/ 1028700 w 1028700"/>
              <a:gd name="connsiteY2" fmla="*/ 1273628 h 127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273628">
                <a:moveTo>
                  <a:pt x="0" y="0"/>
                </a:moveTo>
                <a:cubicBezTo>
                  <a:pt x="330653" y="106136"/>
                  <a:pt x="661307" y="212272"/>
                  <a:pt x="832757" y="424543"/>
                </a:cubicBezTo>
                <a:cubicBezTo>
                  <a:pt x="1004207" y="636814"/>
                  <a:pt x="1016453" y="955221"/>
                  <a:pt x="1028700" y="127362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404448" y="644947"/>
            <a:ext cx="1147032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Modify image</a:t>
            </a:r>
            <a:endParaRPr lang="zh-TW" altLang="en-US" sz="2400" dirty="0"/>
          </a:p>
        </p:txBody>
      </p:sp>
      <p:sp>
        <p:nvSpPr>
          <p:cNvPr id="16" name="箭號: 向右 15"/>
          <p:cNvSpPr/>
          <p:nvPr/>
        </p:nvSpPr>
        <p:spPr>
          <a:xfrm rot="16200000">
            <a:off x="8544759" y="2223883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/>
          <p:cNvSpPr/>
          <p:nvPr/>
        </p:nvSpPr>
        <p:spPr>
          <a:xfrm rot="16200000">
            <a:off x="8549858" y="2943166"/>
            <a:ext cx="339195" cy="3755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/>
          <p:cNvSpPr/>
          <p:nvPr/>
        </p:nvSpPr>
        <p:spPr>
          <a:xfrm rot="5400000" flipV="1">
            <a:off x="8549858" y="2603971"/>
            <a:ext cx="339195" cy="37555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653336" y="4914719"/>
            <a:ext cx="4007224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CNN exaggerates what it sees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23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Dream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machine adds what it sees ……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82291" y="6311242"/>
            <a:ext cx="3349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http://deepdreamgenerator.com/</a:t>
            </a: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21" y="2411662"/>
            <a:ext cx="5850356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7" y="2442026"/>
            <a:ext cx="4954139" cy="33027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3" y="3860739"/>
            <a:ext cx="1752546" cy="22100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</p:spTree>
    <p:extLst>
      <p:ext uri="{BB962C8B-B14F-4D97-AF65-F5344CB8AC3E}">
        <p14:creationId xmlns:p14="http://schemas.microsoft.com/office/powerpoint/2010/main" val="293461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Style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a photo, make its style like famous paintings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247554" y="6311899"/>
            <a:ext cx="2965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https://dreamscopeapp.com/</a:t>
            </a:r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45" y="2489424"/>
            <a:ext cx="5358109" cy="357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3555" y="-269168"/>
            <a:ext cx="3241221" cy="1325563"/>
          </a:xfrm>
        </p:spPr>
        <p:txBody>
          <a:bodyPr>
            <a:normAutofit/>
          </a:bodyPr>
          <a:lstStyle/>
          <a:p>
            <a:r>
              <a:rPr lang="en-US" altLang="zh-TW" sz="3200" b="1" i="1" u="sng" dirty="0"/>
              <a:t>Deep Style</a:t>
            </a:r>
            <a:endParaRPr lang="zh-TW" altLang="en-US" sz="3200" b="1" i="1" u="sng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35" y="400865"/>
            <a:ext cx="2476504" cy="1651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30" y="315273"/>
            <a:ext cx="1369698" cy="172726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893287" y="2397008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6460479" y="2382683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107475" y="3253573"/>
            <a:ext cx="1502024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content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74667" y="3246052"/>
            <a:ext cx="150202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style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3444830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3444830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>
            <a:off x="7040336" y="1990925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下箭號 13"/>
          <p:cNvSpPr/>
          <p:nvPr/>
        </p:nvSpPr>
        <p:spPr>
          <a:xfrm>
            <a:off x="7040336" y="2910363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03" y="4911785"/>
            <a:ext cx="2595744" cy="173049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10430" y="4932422"/>
            <a:ext cx="19304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65173" y="5952848"/>
            <a:ext cx="420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</a:rPr>
              <a:t>?</a:t>
            </a:r>
            <a:endParaRPr lang="zh-TW" alt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向下箭號 17"/>
          <p:cNvSpPr/>
          <p:nvPr/>
        </p:nvSpPr>
        <p:spPr>
          <a:xfrm rot="10800000">
            <a:off x="5361973" y="5506027"/>
            <a:ext cx="827314" cy="3917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6" idx="0"/>
            <a:endCxn id="8" idx="2"/>
          </p:cNvCxnSpPr>
          <p:nvPr/>
        </p:nvCxnSpPr>
        <p:spPr>
          <a:xfrm flipH="1" flipV="1">
            <a:off x="3858487" y="3776793"/>
            <a:ext cx="1917143" cy="11556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6" idx="0"/>
          </p:cNvCxnSpPr>
          <p:nvPr/>
        </p:nvCxnSpPr>
        <p:spPr>
          <a:xfrm flipV="1">
            <a:off x="5775630" y="3783368"/>
            <a:ext cx="1678364" cy="1149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3555" y="3362722"/>
            <a:ext cx="27551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Lucida Grande"/>
              </a:rPr>
              <a:t>A Neural Algorithm of Artistic Style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https://arxiv.org/abs/1508.06576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628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531580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2256594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3524348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5956294" y="259807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6488008" y="2275124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(19 x 19 positions)</a:t>
              </a:r>
              <a:endParaRPr lang="zh-TW" altLang="en-US" sz="24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Next move</a:t>
              </a:r>
              <a:endParaRPr lang="zh-TW" altLang="en-US" sz="2400" dirty="0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4179098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77569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Black: 1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522486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white: -1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67402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none: 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835717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vector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623211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Fully-connected feedforward network can be used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669311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But CNN performs much better.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766348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x 19 matrix (image)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05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57098" y="2834756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72" y="2358055"/>
            <a:ext cx="2162176" cy="19635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92" y="4459703"/>
            <a:ext cx="2190056" cy="19077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53803" y="4935330"/>
            <a:ext cx="1469410" cy="9565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8" y="2400474"/>
            <a:ext cx="330109" cy="17066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2425734"/>
            <a:ext cx="310091" cy="168968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128" y="4568743"/>
            <a:ext cx="310091" cy="16896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7" y="4582262"/>
            <a:ext cx="330109" cy="1706604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3557199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5749168" y="3065359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>
            <a:off x="3524849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768711" y="5187914"/>
            <a:ext cx="520700" cy="495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092363" y="1428344"/>
            <a:ext cx="2173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record of previous plays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809837" y="2488835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天元</a:t>
            </a:r>
            <a:r>
              <a:rPr lang="en-US" altLang="zh-TW" sz="2800" dirty="0"/>
              <a:t>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809837" y="4743066"/>
            <a:ext cx="206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Target:</a:t>
            </a:r>
          </a:p>
          <a:p>
            <a:r>
              <a:rPr lang="en-US" altLang="zh-TW" sz="2800" dirty="0"/>
              <a:t>“</a:t>
            </a:r>
            <a:r>
              <a:rPr lang="zh-TW" altLang="en-US" sz="2800" dirty="0"/>
              <a:t>五之 </a:t>
            </a:r>
            <a:r>
              <a:rPr lang="en-US" altLang="zh-TW" sz="2800" dirty="0"/>
              <a:t>5”</a:t>
            </a:r>
            <a:r>
              <a:rPr lang="zh-TW" altLang="en-US" sz="2800" dirty="0"/>
              <a:t> </a:t>
            </a:r>
            <a:r>
              <a:rPr lang="en-US" altLang="zh-TW" sz="2800" dirty="0"/>
              <a:t>= 1</a:t>
            </a:r>
          </a:p>
          <a:p>
            <a:r>
              <a:rPr lang="en-US" altLang="zh-TW" sz="2800" dirty="0"/>
              <a:t>else = 0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78450" y="1678923"/>
            <a:ext cx="184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Training:</a:t>
            </a:r>
            <a:endParaRPr lang="zh-TW" altLang="en-US" sz="28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109542" y="1627152"/>
            <a:ext cx="4782668" cy="461666"/>
            <a:chOff x="4153803" y="1610963"/>
            <a:chExt cx="4782668" cy="461666"/>
          </a:xfrm>
        </p:grpSpPr>
        <p:grpSp>
          <p:nvGrpSpPr>
            <p:cNvPr id="12" name="群組 11"/>
            <p:cNvGrpSpPr/>
            <p:nvPr/>
          </p:nvGrpSpPr>
          <p:grpSpPr>
            <a:xfrm>
              <a:off x="4153803" y="1610963"/>
              <a:ext cx="4782668" cy="461666"/>
              <a:chOff x="4153803" y="1610963"/>
              <a:chExt cx="4782668" cy="461666"/>
            </a:xfrm>
          </p:grpSpPr>
          <p:sp>
            <p:nvSpPr>
              <p:cNvPr id="24" name="文字方塊 23"/>
              <p:cNvSpPr txBox="1"/>
              <p:nvPr/>
            </p:nvSpPr>
            <p:spPr>
              <a:xfrm>
                <a:off x="415380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5</a:t>
                </a:r>
                <a:r>
                  <a:rPr lang="zh-TW" altLang="en-US" sz="2400" dirty="0"/>
                  <a:t>之五</a:t>
                </a:r>
              </a:p>
            </p:txBody>
          </p:sp>
          <p:sp>
            <p:nvSpPr>
              <p:cNvPr id="25" name="文字方塊 24"/>
              <p:cNvSpPr txBox="1"/>
              <p:nvPr/>
            </p:nvSpPr>
            <p:spPr>
              <a:xfrm>
                <a:off x="5647973" y="1610964"/>
                <a:ext cx="1499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白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天元</a:t>
                </a: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7202773" y="1610963"/>
                <a:ext cx="1733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/>
                  <a:t>黑</a:t>
                </a:r>
                <a:r>
                  <a:rPr lang="en-US" altLang="zh-TW" sz="2400" dirty="0"/>
                  <a:t>:</a:t>
                </a:r>
                <a:r>
                  <a:rPr lang="zh-TW" altLang="en-US" sz="2400" dirty="0"/>
                  <a:t> 五之</a:t>
                </a:r>
                <a:r>
                  <a:rPr lang="en-US" altLang="zh-TW" sz="2400" dirty="0"/>
                  <a:t>5 …</a:t>
                </a:r>
                <a:endParaRPr lang="zh-TW" altLang="en-US" sz="2400" dirty="0"/>
              </a:p>
            </p:txBody>
          </p:sp>
          <p:cxnSp>
            <p:nvCxnSpPr>
              <p:cNvPr id="27" name="直線單箭頭接點 26"/>
              <p:cNvCxnSpPr/>
              <p:nvPr/>
            </p:nvCxnSpPr>
            <p:spPr>
              <a:xfrm>
                <a:off x="5554582" y="1868789"/>
                <a:ext cx="284916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直線單箭頭接點 31"/>
            <p:cNvCxnSpPr/>
            <p:nvPr/>
          </p:nvCxnSpPr>
          <p:spPr>
            <a:xfrm>
              <a:off x="7004745" y="1854611"/>
              <a:ext cx="284916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7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/>
      <p:bldP spid="22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Some patterns are much smaller than the whole image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same patterns appear in different regions.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Alpha Go uses 5 x 5 for first layer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Subsampling</a:t>
            </a:r>
            <a:r>
              <a:rPr lang="zh-TW" altLang="en-US" dirty="0"/>
              <a:t> </a:t>
            </a:r>
            <a:r>
              <a:rPr lang="en-US" altLang="zh-TW" dirty="0"/>
              <a:t>the pixels will not change the object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1" y="2965713"/>
            <a:ext cx="8955117" cy="3683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243239" y="5489312"/>
            <a:ext cx="6657521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Alpha Go does not use Max Pooling ……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260002" y="2282738"/>
            <a:ext cx="2176219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Max Pooling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48111" y="2287642"/>
            <a:ext cx="579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How to explain this???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7566129" y="3305908"/>
            <a:ext cx="13247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46154" y="3629758"/>
            <a:ext cx="6920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7489929" y="3629758"/>
            <a:ext cx="1473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146154" y="3934558"/>
            <a:ext cx="28827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>
            <a:off x="4750008" y="3944816"/>
            <a:ext cx="29557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8353425" y="3934558"/>
            <a:ext cx="601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146154" y="4277458"/>
            <a:ext cx="16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4045158" y="4277458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9230" y="4610833"/>
            <a:ext cx="23080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441991" y="4610833"/>
            <a:ext cx="64489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2582544" y="4934683"/>
            <a:ext cx="308390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5787512" y="4934683"/>
            <a:ext cx="136532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向右箭號 33"/>
          <p:cNvSpPr/>
          <p:nvPr/>
        </p:nvSpPr>
        <p:spPr>
          <a:xfrm>
            <a:off x="1125415" y="2282738"/>
            <a:ext cx="1026942" cy="5232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0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8" y="3112751"/>
            <a:ext cx="6544847" cy="26574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294493"/>
            <a:ext cx="7886700" cy="1325563"/>
          </a:xfrm>
        </p:spPr>
        <p:txBody>
          <a:bodyPr/>
          <a:lstStyle/>
          <a:p>
            <a:r>
              <a:rPr lang="en-US" altLang="zh-TW" dirty="0"/>
              <a:t>More Application: Speech</a:t>
            </a:r>
            <a:endParaRPr lang="zh-TW" altLang="en-US" dirty="0"/>
          </a:p>
        </p:txBody>
      </p:sp>
      <p:cxnSp>
        <p:nvCxnSpPr>
          <p:cNvPr id="5" name="直線單箭頭接點 4"/>
          <p:cNvCxnSpPr/>
          <p:nvPr/>
        </p:nvCxnSpPr>
        <p:spPr>
          <a:xfrm>
            <a:off x="1390839" y="5777883"/>
            <a:ext cx="66624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 flipV="1">
            <a:off x="1390839" y="3100007"/>
            <a:ext cx="0" cy="26754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3587208" y="5801772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Time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 rot="16200000">
            <a:off x="-30245" y="4203671"/>
            <a:ext cx="2190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Frequency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658693" y="6114249"/>
            <a:ext cx="2079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</a:rPr>
              <a:t>Spectrogram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299876" y="3102675"/>
            <a:ext cx="1510413" cy="266632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192982" y="2127396"/>
            <a:ext cx="1679944" cy="5828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14" name="直線單箭頭接點 13"/>
          <p:cNvCxnSpPr/>
          <p:nvPr/>
        </p:nvCxnSpPr>
        <p:spPr>
          <a:xfrm flipV="1">
            <a:off x="3050920" y="1690689"/>
            <a:ext cx="0" cy="4367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endCxn id="13" idx="2"/>
          </p:cNvCxnSpPr>
          <p:nvPr/>
        </p:nvCxnSpPr>
        <p:spPr>
          <a:xfrm flipV="1">
            <a:off x="3032954" y="2710294"/>
            <a:ext cx="0" cy="38971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2237282" y="5697049"/>
            <a:ext cx="1591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Image</a:t>
            </a:r>
            <a:endParaRPr lang="zh-TW" altLang="en-US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2354090" y="3147002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350076" y="3425877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350076" y="3705025"/>
            <a:ext cx="1393660" cy="8371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/>
          <p:cNvCxnSpPr/>
          <p:nvPr/>
        </p:nvCxnSpPr>
        <p:spPr>
          <a:xfrm>
            <a:off x="3045121" y="4686300"/>
            <a:ext cx="0" cy="5551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572000" y="1944533"/>
            <a:ext cx="3184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filters move in the frequency direction.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07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9" grpId="0" animBg="1"/>
      <p:bldP spid="20" grpId="0" animBg="1"/>
      <p:bldP spid="21" grpId="0" animBg="1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Text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957388"/>
            <a:ext cx="8277225" cy="42195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43350" y="552033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http://citeseerx.ist.psu.edu/viewdoc/download?doi=10.1.1.703.6858&amp;rep=rep1&amp;type=pdf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940253" y="3233058"/>
            <a:ext cx="1926771" cy="963385"/>
            <a:chOff x="940253" y="3233058"/>
            <a:chExt cx="1926771" cy="963385"/>
          </a:xfrm>
        </p:grpSpPr>
        <p:sp>
          <p:nvSpPr>
            <p:cNvPr id="7" name="矩形 6"/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1110343" y="3430361"/>
              <a:ext cx="0" cy="6368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1146403" y="3517935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</a:rPr>
                <a:t>?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44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80"/>
            <a:ext cx="7772400" cy="2387600"/>
          </a:xfrm>
        </p:spPr>
        <p:txBody>
          <a:bodyPr/>
          <a:lstStyle/>
          <a:p>
            <a:r>
              <a:rPr lang="en-US" altLang="zh-TW" dirty="0"/>
              <a:t>Spatial </a:t>
            </a:r>
            <a:br>
              <a:rPr lang="en-US" altLang="zh-TW" dirty="0"/>
            </a:br>
            <a:r>
              <a:rPr lang="en-US" altLang="zh-TW" dirty="0"/>
              <a:t>Transformer Layer</a:t>
            </a:r>
            <a:endParaRPr lang="zh-TW" altLang="en-US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0BC3B561-DDE7-4081-BAB8-6CB63B03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0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Spatial Transformer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CNN is not invariant to scaling and rotation</a:t>
            </a:r>
            <a:endParaRPr lang="zh-TW" altLang="en-US" dirty="0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/>
          </p:nvPr>
        </p:nvGraphicFramePr>
        <p:xfrm>
          <a:off x="991189" y="2490543"/>
          <a:ext cx="132397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點陣圖影像" r:id="rId4" imgW="1324080" imgH="1324080" progId="Paint.Picture">
                  <p:embed/>
                </p:oleObj>
              </mc:Choice>
              <mc:Fallback>
                <p:oleObj name="點陣圖影像" r:id="rId4" imgW="1324080" imgH="1324080" progId="Paint.Picture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1189" y="2490543"/>
                        <a:ext cx="1323975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88" y="3964952"/>
            <a:ext cx="1323975" cy="13335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608" y="2460618"/>
            <a:ext cx="1314450" cy="131445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608" y="3958882"/>
            <a:ext cx="1323975" cy="1323975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 flipV="1">
            <a:off x="2327608" y="3152530"/>
            <a:ext cx="180000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2304503" y="4568927"/>
            <a:ext cx="1800000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44637" y="2749719"/>
            <a:ext cx="894502" cy="894502"/>
          </a:xfrm>
          <a:prstGeom prst="rect">
            <a:avLst/>
          </a:prstGeom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733976" y="4145165"/>
            <a:ext cx="894502" cy="89450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983361" y="2684334"/>
            <a:ext cx="1243047" cy="936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sp>
        <p:nvSpPr>
          <p:cNvPr id="23" name="矩形 22"/>
          <p:cNvSpPr/>
          <p:nvPr/>
        </p:nvSpPr>
        <p:spPr>
          <a:xfrm>
            <a:off x="5983360" y="4124220"/>
            <a:ext cx="1243047" cy="9363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CNN</a:t>
            </a:r>
            <a:endParaRPr lang="zh-TW" altLang="en-US" sz="2800" dirty="0"/>
          </a:p>
        </p:txBody>
      </p: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5469876" y="3173728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>
            <a:off x="5469876" y="4592415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</p:cNvCxnSpPr>
          <p:nvPr/>
        </p:nvCxnSpPr>
        <p:spPr>
          <a:xfrm>
            <a:off x="7226407" y="3150240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</p:cNvCxnSpPr>
          <p:nvPr/>
        </p:nvCxnSpPr>
        <p:spPr>
          <a:xfrm>
            <a:off x="7226407" y="4568927"/>
            <a:ext cx="51348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833425" y="2888630"/>
            <a:ext cx="68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5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7820980" y="4330805"/>
            <a:ext cx="68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6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2497868" y="5039667"/>
            <a:ext cx="1363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NN layer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493615" y="5873766"/>
            <a:ext cx="3372356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End-to-end learn</a:t>
            </a:r>
            <a:endParaRPr lang="zh-TW" altLang="en-US" sz="2800" dirty="0"/>
          </a:p>
        </p:txBody>
      </p:sp>
      <p:cxnSp>
        <p:nvCxnSpPr>
          <p:cNvPr id="38" name="直線單箭頭接點 37"/>
          <p:cNvCxnSpPr>
            <a:cxnSpLocks/>
            <a:stCxn id="35" idx="2"/>
            <a:endCxn id="36" idx="0"/>
          </p:cNvCxnSpPr>
          <p:nvPr/>
        </p:nvCxnSpPr>
        <p:spPr>
          <a:xfrm flipH="1">
            <a:off x="3179793" y="5501332"/>
            <a:ext cx="1" cy="3724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cxnSpLocks/>
          </p:cNvCxnSpPr>
          <p:nvPr/>
        </p:nvCxnSpPr>
        <p:spPr>
          <a:xfrm flipH="1">
            <a:off x="3594837" y="5065215"/>
            <a:ext cx="2990650" cy="7777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5726618" y="5549820"/>
            <a:ext cx="297023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Can also transform feature map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8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3" grpId="0"/>
      <p:bldP spid="34" grpId="0"/>
      <p:bldP spid="35" grpId="0"/>
      <p:bldP spid="36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64" y="3283815"/>
            <a:ext cx="8821980" cy="33687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02" y="14812"/>
            <a:ext cx="7291719" cy="313648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2" y="1713337"/>
            <a:ext cx="1143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arxivST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75967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相關圖片">
            <a:extLst>
              <a:ext uri="{FF2B5EF4-FFF2-40B4-BE49-F238E27FC236}">
                <a16:creationId xmlns:a16="http://schemas.microsoft.com/office/drawing/2014/main" id="{10C6202E-A8E4-4DCA-A997-1F07FF5F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24919"/>
            <a:ext cx="9144000" cy="3810000"/>
          </a:xfrm>
          <a:prstGeom prst="rect">
            <a:avLst/>
          </a:prstGeom>
          <a:noFill/>
          <a:effectLst>
            <a:softEdge rad="647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5DA45BD-60BE-40E9-A052-E0EC5207EC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311200"/>
            <a:ext cx="8520600" cy="2736800"/>
          </a:xfrm>
        </p:spPr>
        <p:txBody>
          <a:bodyPr>
            <a:normAutofit/>
          </a:bodyPr>
          <a:lstStyle/>
          <a:p>
            <a:r>
              <a:rPr lang="en-US" altLang="zh-TW" sz="6400" dirty="0"/>
              <a:t>Capsule</a:t>
            </a:r>
            <a:endParaRPr lang="zh-TW" altLang="en-US" sz="6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0D55C98-2420-4042-A20F-90C57A29C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A2D28D-F889-49D6-8AE8-82EB519E71B9}"/>
              </a:ext>
            </a:extLst>
          </p:cNvPr>
          <p:cNvSpPr/>
          <p:nvPr/>
        </p:nvSpPr>
        <p:spPr>
          <a:xfrm>
            <a:off x="1231392" y="5688588"/>
            <a:ext cx="6681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Sara </a:t>
            </a:r>
            <a:r>
              <a:rPr lang="en-US" altLang="zh-TW" dirty="0" err="1"/>
              <a:t>Sabour</a:t>
            </a:r>
            <a:r>
              <a:rPr lang="en-US" altLang="zh-TW" dirty="0"/>
              <a:t>, Nicholas </a:t>
            </a:r>
            <a:r>
              <a:rPr lang="en-US" altLang="zh-TW" dirty="0" err="1"/>
              <a:t>Frosst</a:t>
            </a:r>
            <a:r>
              <a:rPr lang="en-US" altLang="zh-TW" dirty="0"/>
              <a:t>, Geoffrey E. Hinton, “Dynamic Routing Between Capsules</a:t>
            </a:r>
            <a:r>
              <a:rPr lang="en-US" altLang="zh-TW" dirty="0">
                <a:latin typeface="NimbusRomNo9L-Medi"/>
              </a:rPr>
              <a:t>”, NIPS, 2017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47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63806-7FE7-4233-9253-53EF9EB9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Capsule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17E6A0-0121-45F5-811D-3C92E2D4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Neuron: output a value, Capsule: output a vector 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7940C5E-EA5B-4144-AA3D-9AFC8967AA2F}"/>
              </a:ext>
            </a:extLst>
          </p:cNvPr>
          <p:cNvSpPr/>
          <p:nvPr/>
        </p:nvSpPr>
        <p:spPr>
          <a:xfrm>
            <a:off x="4174434" y="3598208"/>
            <a:ext cx="795132" cy="177910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D160365-5E7F-4BDA-9992-5956D5A1EA0C}"/>
              </a:ext>
            </a:extLst>
          </p:cNvPr>
          <p:cNvCxnSpPr>
            <a:cxnSpLocks/>
          </p:cNvCxnSpPr>
          <p:nvPr/>
        </p:nvCxnSpPr>
        <p:spPr>
          <a:xfrm>
            <a:off x="1906240" y="5605877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2F25DE0-FD9C-49F4-B15B-241F54AF5E7D}"/>
              </a:ext>
            </a:extLst>
          </p:cNvPr>
          <p:cNvSpPr/>
          <p:nvPr/>
        </p:nvSpPr>
        <p:spPr>
          <a:xfrm>
            <a:off x="1092475" y="2526748"/>
            <a:ext cx="795132" cy="177910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0135153-CF70-42E7-A8CB-01E86C9668F8}"/>
              </a:ext>
            </a:extLst>
          </p:cNvPr>
          <p:cNvSpPr/>
          <p:nvPr/>
        </p:nvSpPr>
        <p:spPr>
          <a:xfrm>
            <a:off x="1092475" y="4713770"/>
            <a:ext cx="795132" cy="177910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FB62B81-B149-4A7D-BA76-55B7DC029368}"/>
              </a:ext>
            </a:extLst>
          </p:cNvPr>
          <p:cNvCxnSpPr>
            <a:cxnSpLocks/>
          </p:cNvCxnSpPr>
          <p:nvPr/>
        </p:nvCxnSpPr>
        <p:spPr>
          <a:xfrm>
            <a:off x="2688540" y="3458817"/>
            <a:ext cx="1485894" cy="7072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FD13CF-63B8-4B51-9794-3BBDC780F8D4}"/>
                  </a:ext>
                </a:extLst>
              </p:cNvPr>
              <p:cNvSpPr/>
              <p:nvPr/>
            </p:nvSpPr>
            <p:spPr>
              <a:xfrm>
                <a:off x="5493027" y="3892070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5FD13CF-63B8-4B51-9794-3BBDC780F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027" y="3892070"/>
                <a:ext cx="357809" cy="1201805"/>
              </a:xfrm>
              <a:prstGeom prst="rect">
                <a:avLst/>
              </a:prstGeom>
              <a:blipFill>
                <a:blip r:embed="rId3"/>
                <a:stretch>
                  <a:fillRect l="-3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8323B0F-7115-42A2-BEE5-5A66AA6A0EB9}"/>
                  </a:ext>
                </a:extLst>
              </p:cNvPr>
              <p:cNvSpPr/>
              <p:nvPr/>
            </p:nvSpPr>
            <p:spPr>
              <a:xfrm>
                <a:off x="2383317" y="2829306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8323B0F-7115-42A2-BEE5-5A66AA6A0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317" y="2829306"/>
                <a:ext cx="357809" cy="1201805"/>
              </a:xfrm>
              <a:prstGeom prst="rect">
                <a:avLst/>
              </a:prstGeom>
              <a:blipFill>
                <a:blip r:embed="rId4"/>
                <a:stretch>
                  <a:fillRect l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DAF46CA-A3F9-471F-AD46-4E2FB1445A13}"/>
                  </a:ext>
                </a:extLst>
              </p:cNvPr>
              <p:cNvSpPr/>
              <p:nvPr/>
            </p:nvSpPr>
            <p:spPr>
              <a:xfrm>
                <a:off x="2398229" y="5004975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DAF46CA-A3F9-471F-AD46-4E2FB1445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9" y="5004975"/>
                <a:ext cx="357809" cy="1201805"/>
              </a:xfrm>
              <a:prstGeom prst="rect">
                <a:avLst/>
              </a:prstGeom>
              <a:blipFill>
                <a:blip r:embed="rId5"/>
                <a:stretch>
                  <a:fillRect l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0C37B80-79EA-4A85-80B7-7204D22BFB83}"/>
              </a:ext>
            </a:extLst>
          </p:cNvPr>
          <p:cNvCxnSpPr>
            <a:cxnSpLocks/>
          </p:cNvCxnSpPr>
          <p:nvPr/>
        </p:nvCxnSpPr>
        <p:spPr>
          <a:xfrm>
            <a:off x="1921287" y="3430208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80E18EA-6D63-4308-9906-35CEC6368D00}"/>
              </a:ext>
            </a:extLst>
          </p:cNvPr>
          <p:cNvCxnSpPr>
            <a:cxnSpLocks/>
          </p:cNvCxnSpPr>
          <p:nvPr/>
        </p:nvCxnSpPr>
        <p:spPr>
          <a:xfrm flipV="1">
            <a:off x="2756038" y="4832798"/>
            <a:ext cx="1418396" cy="7903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413F2A6-2DC3-473F-8717-04C21B5507D2}"/>
              </a:ext>
            </a:extLst>
          </p:cNvPr>
          <p:cNvCxnSpPr>
            <a:cxnSpLocks/>
          </p:cNvCxnSpPr>
          <p:nvPr/>
        </p:nvCxnSpPr>
        <p:spPr>
          <a:xfrm>
            <a:off x="5015950" y="4487760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77A6936-67CF-4409-A414-FFB145C731E5}"/>
              </a:ext>
            </a:extLst>
          </p:cNvPr>
          <p:cNvGrpSpPr/>
          <p:nvPr/>
        </p:nvGrpSpPr>
        <p:grpSpPr>
          <a:xfrm>
            <a:off x="3460831" y="335309"/>
            <a:ext cx="5478892" cy="1466981"/>
            <a:chOff x="3460831" y="335309"/>
            <a:chExt cx="5478892" cy="1466981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C3CDB015-05BC-4708-8966-19CE5682A0EE}"/>
                </a:ext>
              </a:extLst>
            </p:cNvPr>
            <p:cNvSpPr txBox="1"/>
            <p:nvPr/>
          </p:nvSpPr>
          <p:spPr>
            <a:xfrm>
              <a:off x="3460831" y="528052"/>
              <a:ext cx="27736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 neuron detects a specific pattern. </a:t>
              </a:r>
              <a:endParaRPr lang="zh-TW" altLang="en-US" sz="2400" dirty="0"/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435ABA06-6881-4710-8796-9FB00306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4538" y="335309"/>
              <a:ext cx="1296890" cy="113969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3E99DBEE-EFB7-4900-9D86-97526999B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551328" y="335309"/>
              <a:ext cx="1296890" cy="113969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6F0FB47-89CC-4F56-8A15-7008AFDDE7D2}"/>
                </a:ext>
              </a:extLst>
            </p:cNvPr>
            <p:cNvSpPr/>
            <p:nvPr/>
          </p:nvSpPr>
          <p:spPr>
            <a:xfrm>
              <a:off x="6036801" y="1340625"/>
              <a:ext cx="13723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Neuron A</a:t>
              </a:r>
              <a:endParaRPr lang="zh-TW" altLang="en-US" sz="24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8CDEEC2-2941-4EB5-920F-010281E12D9C}"/>
                </a:ext>
              </a:extLst>
            </p:cNvPr>
            <p:cNvSpPr/>
            <p:nvPr/>
          </p:nvSpPr>
          <p:spPr>
            <a:xfrm>
              <a:off x="7567360" y="1334143"/>
              <a:ext cx="13723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Neuron B</a:t>
              </a:r>
              <a:endParaRPr lang="zh-TW" altLang="en-US" sz="2400" dirty="0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2EF3F735-3124-4D88-94E0-9FC9A41BF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18" y="2898204"/>
            <a:ext cx="1296890" cy="1139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5BBB62AA-0B2E-4A10-8BE5-9067FF9B1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29418" y="4067712"/>
            <a:ext cx="1296890" cy="1139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9960732-27D3-494A-94CB-8FEC74F59F11}"/>
              </a:ext>
            </a:extLst>
          </p:cNvPr>
          <p:cNvSpPr txBox="1"/>
          <p:nvPr/>
        </p:nvSpPr>
        <p:spPr>
          <a:xfrm>
            <a:off x="3529339" y="2709943"/>
            <a:ext cx="223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Detect one </a:t>
            </a:r>
            <a:r>
              <a:rPr lang="en-US" altLang="zh-TW" sz="2400" b="1" i="1" dirty="0"/>
              <a:t>type </a:t>
            </a:r>
            <a:r>
              <a:rPr lang="en-US" altLang="zh-TW" sz="2400" dirty="0"/>
              <a:t>of patterns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415BE3-054B-49CC-B22B-9270CAF031C8}"/>
              </a:ext>
            </a:extLst>
          </p:cNvPr>
          <p:cNvSpPr txBox="1"/>
          <p:nvPr/>
        </p:nvSpPr>
        <p:spPr>
          <a:xfrm>
            <a:off x="3569340" y="5350748"/>
            <a:ext cx="439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of v represents the characteristics of patterns.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982FEA8-40C8-4962-924A-CA2C0EAF5EDC}"/>
              </a:ext>
            </a:extLst>
          </p:cNvPr>
          <p:cNvSpPr txBox="1"/>
          <p:nvPr/>
        </p:nvSpPr>
        <p:spPr>
          <a:xfrm>
            <a:off x="3590346" y="6146514"/>
            <a:ext cx="5553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norm of v represents the existence.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306D7FD-04A5-4D4D-80F6-17A6347BE6AD}"/>
                  </a:ext>
                </a:extLst>
              </p:cNvPr>
              <p:cNvSpPr txBox="1"/>
              <p:nvPr/>
            </p:nvSpPr>
            <p:spPr>
              <a:xfrm>
                <a:off x="7890694" y="3155728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306D7FD-04A5-4D4D-80F6-17A6347B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694" y="3155728"/>
                <a:ext cx="696088" cy="613438"/>
              </a:xfrm>
              <a:prstGeom prst="rect">
                <a:avLst/>
              </a:prstGeom>
              <a:blipFill>
                <a:blip r:embed="rId7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6E7E95C-FF94-4B80-8F6B-D356727830D0}"/>
                  </a:ext>
                </a:extLst>
              </p:cNvPr>
              <p:cNvSpPr txBox="1"/>
              <p:nvPr/>
            </p:nvSpPr>
            <p:spPr>
              <a:xfrm>
                <a:off x="7768937" y="4339380"/>
                <a:ext cx="92531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−1.0</m:t>
                              </m:r>
                            </m:e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6E7E95C-FF94-4B80-8F6B-D35672783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937" y="4339380"/>
                <a:ext cx="925318" cy="613438"/>
              </a:xfrm>
              <a:prstGeom prst="rect">
                <a:avLst/>
              </a:prstGeom>
              <a:blipFill>
                <a:blip r:embed="rId8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35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7" grpId="0" animBg="1"/>
      <p:bldP spid="19" grpId="0" animBg="1"/>
      <p:bldP spid="20" grpId="0" animBg="1"/>
      <p:bldP spid="27" grpId="0"/>
      <p:bldP spid="7" grpId="0"/>
      <p:bldP spid="28" grpId="0"/>
      <p:bldP spid="8" grpId="0"/>
      <p:bldP spid="2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D8E6E-7F37-4B2C-B26E-289CB909E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Capsule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D4BA719-CA52-4EC8-848E-60A060EC30B4}"/>
              </a:ext>
            </a:extLst>
          </p:cNvPr>
          <p:cNvSpPr/>
          <p:nvPr/>
        </p:nvSpPr>
        <p:spPr>
          <a:xfrm>
            <a:off x="1376563" y="2044700"/>
            <a:ext cx="6340073" cy="379729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0155406-DC19-49D3-91B5-BDE19AA41D57}"/>
              </a:ext>
            </a:extLst>
          </p:cNvPr>
          <p:cNvCxnSpPr>
            <a:cxnSpLocks/>
          </p:cNvCxnSpPr>
          <p:nvPr/>
        </p:nvCxnSpPr>
        <p:spPr>
          <a:xfrm>
            <a:off x="1114013" y="2929544"/>
            <a:ext cx="16017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5307671-0BCC-45A4-8938-BF43E1207C2B}"/>
                  </a:ext>
                </a:extLst>
              </p:cNvPr>
              <p:cNvSpPr/>
              <p:nvPr/>
            </p:nvSpPr>
            <p:spPr>
              <a:xfrm>
                <a:off x="7937089" y="3268189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5307671-0BCC-45A4-8938-BF43E1207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089" y="3268189"/>
                <a:ext cx="357809" cy="1201805"/>
              </a:xfrm>
              <a:prstGeom prst="rect">
                <a:avLst/>
              </a:prstGeom>
              <a:blipFill>
                <a:blip r:embed="rId2"/>
                <a:stretch>
                  <a:fillRect l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9BFB53-B29C-4E21-AE9B-16BB5B002B62}"/>
                  </a:ext>
                </a:extLst>
              </p:cNvPr>
              <p:cNvSpPr/>
              <p:nvPr/>
            </p:nvSpPr>
            <p:spPr>
              <a:xfrm>
                <a:off x="808790" y="2312733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F9BFB53-B29C-4E21-AE9B-16BB5B002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90" y="2312733"/>
                <a:ext cx="357809" cy="1201805"/>
              </a:xfrm>
              <a:prstGeom prst="rect">
                <a:avLst/>
              </a:prstGeom>
              <a:blipFill>
                <a:blip r:embed="rId3"/>
                <a:stretch>
                  <a:fillRect l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AE8B4E-30E0-4C03-A42A-4E9857625725}"/>
                  </a:ext>
                </a:extLst>
              </p:cNvPr>
              <p:cNvSpPr/>
              <p:nvPr/>
            </p:nvSpPr>
            <p:spPr>
              <a:xfrm>
                <a:off x="823702" y="4488402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6AE8B4E-30E0-4C03-A42A-4E9857625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02" y="4488402"/>
                <a:ext cx="357809" cy="1201805"/>
              </a:xfrm>
              <a:prstGeom prst="rect">
                <a:avLst/>
              </a:prstGeom>
              <a:blipFill>
                <a:blip r:embed="rId4"/>
                <a:stretch>
                  <a:fillRect l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780D396-D477-4661-A706-E4F62A677ED9}"/>
              </a:ext>
            </a:extLst>
          </p:cNvPr>
          <p:cNvCxnSpPr>
            <a:cxnSpLocks/>
          </p:cNvCxnSpPr>
          <p:nvPr/>
        </p:nvCxnSpPr>
        <p:spPr>
          <a:xfrm>
            <a:off x="1181511" y="5106575"/>
            <a:ext cx="15866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1777696-D052-4592-9FCC-50F084A8F82B}"/>
              </a:ext>
            </a:extLst>
          </p:cNvPr>
          <p:cNvCxnSpPr>
            <a:cxnSpLocks/>
          </p:cNvCxnSpPr>
          <p:nvPr/>
        </p:nvCxnSpPr>
        <p:spPr>
          <a:xfrm>
            <a:off x="7426878" y="3869092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29669A3-A4AE-430E-89B6-93980E08344B}"/>
              </a:ext>
            </a:extLst>
          </p:cNvPr>
          <p:cNvSpPr/>
          <p:nvPr/>
        </p:nvSpPr>
        <p:spPr>
          <a:xfrm>
            <a:off x="5852078" y="3077311"/>
            <a:ext cx="1574800" cy="15835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zh-TW" sz="2400" dirty="0"/>
              <a:t>Squashing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7E40B49-870D-4FB9-BAFA-234EB3A0A39F}"/>
                  </a:ext>
                </a:extLst>
              </p:cNvPr>
              <p:cNvSpPr/>
              <p:nvPr/>
            </p:nvSpPr>
            <p:spPr>
              <a:xfrm>
                <a:off x="2768150" y="2312733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7E40B49-870D-4FB9-BAFA-234EB3A0A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150" y="2312733"/>
                <a:ext cx="357809" cy="1201805"/>
              </a:xfrm>
              <a:prstGeom prst="rect">
                <a:avLst/>
              </a:prstGeom>
              <a:blipFill>
                <a:blip r:embed="rId5"/>
                <a:stretch>
                  <a:fillRect l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6F8FB68-81A1-47BA-A72C-B12CD622F49A}"/>
                  </a:ext>
                </a:extLst>
              </p:cNvPr>
              <p:cNvSpPr/>
              <p:nvPr/>
            </p:nvSpPr>
            <p:spPr>
              <a:xfrm>
                <a:off x="2806869" y="4488401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6F8FB68-81A1-47BA-A72C-B12CD622F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869" y="4488401"/>
                <a:ext cx="357809" cy="1201805"/>
              </a:xfrm>
              <a:prstGeom prst="rect">
                <a:avLst/>
              </a:prstGeom>
              <a:blipFill>
                <a:blip r:embed="rId6"/>
                <a:stretch>
                  <a:fillRect l="-22951" r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FF1134C-EA90-4EF5-B1E0-09DF447FBA5C}"/>
                  </a:ext>
                </a:extLst>
              </p:cNvPr>
              <p:cNvSpPr/>
              <p:nvPr/>
            </p:nvSpPr>
            <p:spPr>
              <a:xfrm>
                <a:off x="4967777" y="3251079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FF1134C-EA90-4EF5-B1E0-09DF447FBA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777" y="3251079"/>
                <a:ext cx="357809" cy="1201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A815955-3F8E-4B9D-B46C-1D42F655FB64}"/>
              </a:ext>
            </a:extLst>
          </p:cNvPr>
          <p:cNvCxnSpPr>
            <a:cxnSpLocks/>
          </p:cNvCxnSpPr>
          <p:nvPr/>
        </p:nvCxnSpPr>
        <p:spPr>
          <a:xfrm>
            <a:off x="5375001" y="3851982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F510EBB-ABF3-4D13-BD92-068CF8278604}"/>
              </a:ext>
            </a:extLst>
          </p:cNvPr>
          <p:cNvCxnSpPr>
            <a:cxnSpLocks/>
          </p:cNvCxnSpPr>
          <p:nvPr/>
        </p:nvCxnSpPr>
        <p:spPr>
          <a:xfrm>
            <a:off x="4465300" y="3851982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AEF895FF-A54D-48A7-AF28-8536D6B4EB9A}"/>
              </a:ext>
            </a:extLst>
          </p:cNvPr>
          <p:cNvSpPr/>
          <p:nvPr/>
        </p:nvSpPr>
        <p:spPr>
          <a:xfrm>
            <a:off x="4143861" y="3643485"/>
            <a:ext cx="357809" cy="35780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D2F22B6A-64BC-4C00-A30B-E03D8DF0AE2D}"/>
              </a:ext>
            </a:extLst>
          </p:cNvPr>
          <p:cNvCxnSpPr>
            <a:cxnSpLocks/>
          </p:cNvCxnSpPr>
          <p:nvPr/>
        </p:nvCxnSpPr>
        <p:spPr>
          <a:xfrm>
            <a:off x="3125959" y="2913635"/>
            <a:ext cx="1017902" cy="908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ED27B0CD-D35B-4B99-8EB8-274D4594BAB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3164678" y="3822390"/>
            <a:ext cx="979183" cy="12714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FE53EFB-AD09-4178-A64A-794F3D077930}"/>
                  </a:ext>
                </a:extLst>
              </p:cNvPr>
              <p:cNvSpPr txBox="1"/>
              <p:nvPr/>
            </p:nvSpPr>
            <p:spPr>
              <a:xfrm>
                <a:off x="1534124" y="2460865"/>
                <a:ext cx="9413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FE53EFB-AD09-4178-A64A-794F3D077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24" y="2460865"/>
                <a:ext cx="941348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7C70BD9-7B48-4FB1-9DF3-0462F93AC280}"/>
                  </a:ext>
                </a:extLst>
              </p:cNvPr>
              <p:cNvSpPr txBox="1"/>
              <p:nvPr/>
            </p:nvSpPr>
            <p:spPr>
              <a:xfrm>
                <a:off x="1534124" y="4646012"/>
                <a:ext cx="9490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7C70BD9-7B48-4FB1-9DF3-0462F93AC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124" y="4646012"/>
                <a:ext cx="94904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0B6CC3D-390B-40D3-AB03-46152FB8749A}"/>
                  </a:ext>
                </a:extLst>
              </p:cNvPr>
              <p:cNvSpPr txBox="1"/>
              <p:nvPr/>
            </p:nvSpPr>
            <p:spPr>
              <a:xfrm>
                <a:off x="3374170" y="2786629"/>
                <a:ext cx="7332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0B6CC3D-390B-40D3-AB03-46152FB87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170" y="2786629"/>
                <a:ext cx="73321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1EA97F7-E6C2-48B0-BEBD-9A535563A3B5}"/>
                  </a:ext>
                </a:extLst>
              </p:cNvPr>
              <p:cNvSpPr txBox="1"/>
              <p:nvPr/>
            </p:nvSpPr>
            <p:spPr>
              <a:xfrm>
                <a:off x="3359730" y="4861455"/>
                <a:ext cx="7414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1EA97F7-E6C2-48B0-BEBD-9A535563A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730" y="4861455"/>
                <a:ext cx="741485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80E021B-EB51-41F6-8F15-7B37DFAE9A3F}"/>
                  </a:ext>
                </a:extLst>
              </p:cNvPr>
              <p:cNvSpPr txBox="1"/>
              <p:nvPr/>
            </p:nvSpPr>
            <p:spPr>
              <a:xfrm>
                <a:off x="3145087" y="336630"/>
                <a:ext cx="15570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380E021B-EB51-41F6-8F15-7B37DFAE9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087" y="336630"/>
                <a:ext cx="1557093" cy="369332"/>
              </a:xfrm>
              <a:prstGeom prst="rect">
                <a:avLst/>
              </a:prstGeom>
              <a:blipFill>
                <a:blip r:embed="rId12"/>
                <a:stretch>
                  <a:fillRect l="-2353" r="-784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501D7CA-DEFD-4B4D-A8DB-3B095CF3CA27}"/>
                  </a:ext>
                </a:extLst>
              </p:cNvPr>
              <p:cNvSpPr txBox="1"/>
              <p:nvPr/>
            </p:nvSpPr>
            <p:spPr>
              <a:xfrm>
                <a:off x="5166448" y="336630"/>
                <a:ext cx="15769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2501D7CA-DEFD-4B4D-A8DB-3B095CF3C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448" y="336630"/>
                <a:ext cx="1576906" cy="369332"/>
              </a:xfrm>
              <a:prstGeom prst="rect">
                <a:avLst/>
              </a:prstGeom>
              <a:blipFill>
                <a:blip r:embed="rId13"/>
                <a:stretch>
                  <a:fillRect l="-2326" r="-1163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6174854-4A76-415F-89C4-42570A028F41}"/>
                  </a:ext>
                </a:extLst>
              </p:cNvPr>
              <p:cNvSpPr txBox="1"/>
              <p:nvPr/>
            </p:nvSpPr>
            <p:spPr>
              <a:xfrm>
                <a:off x="3121273" y="886137"/>
                <a:ext cx="22606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6174854-4A76-415F-89C4-42570A028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273" y="886137"/>
                <a:ext cx="2260683" cy="369332"/>
              </a:xfrm>
              <a:prstGeom prst="rect">
                <a:avLst/>
              </a:prstGeom>
              <a:blipFill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CDCA533-E196-4287-B98F-60A3A9C33998}"/>
                  </a:ext>
                </a:extLst>
              </p:cNvPr>
              <p:cNvSpPr txBox="1"/>
              <p:nvPr/>
            </p:nvSpPr>
            <p:spPr>
              <a:xfrm>
                <a:off x="3121273" y="1429318"/>
                <a:ext cx="2045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𝑆𝑞𝑢𝑎𝑠h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CDCA533-E196-4287-B98F-60A3A9C33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273" y="1429318"/>
                <a:ext cx="2045175" cy="369332"/>
              </a:xfrm>
              <a:prstGeom prst="rect">
                <a:avLst/>
              </a:prstGeom>
              <a:blipFill>
                <a:blip r:embed="rId15"/>
                <a:stretch>
                  <a:fillRect l="-1786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FA6228A0-BCAD-43C3-B290-D37A9BBF1170}"/>
              </a:ext>
            </a:extLst>
          </p:cNvPr>
          <p:cNvSpPr txBox="1"/>
          <p:nvPr/>
        </p:nvSpPr>
        <p:spPr>
          <a:xfrm>
            <a:off x="335972" y="5918850"/>
            <a:ext cx="811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 are determined by </a:t>
            </a:r>
            <a:r>
              <a:rPr lang="en-US" altLang="zh-TW" sz="2400" b="1" i="1" u="sng" dirty="0">
                <a:solidFill>
                  <a:srgbClr val="FF0000"/>
                </a:solidFill>
              </a:rPr>
              <a:t>dynamic routing </a:t>
            </a:r>
            <a:r>
              <a:rPr lang="en-US" altLang="zh-TW" sz="2400" dirty="0">
                <a:solidFill>
                  <a:srgbClr val="FF0000"/>
                </a:solidFill>
              </a:rPr>
              <a:t>during the testing stage.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675A87C-DCD6-4CB4-85D7-82547A103BA3}"/>
              </a:ext>
            </a:extLst>
          </p:cNvPr>
          <p:cNvSpPr txBox="1"/>
          <p:nvPr/>
        </p:nvSpPr>
        <p:spPr>
          <a:xfrm>
            <a:off x="7159549" y="6286500"/>
            <a:ext cx="164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c.f. pooling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E4A10AB-ACD1-4CB6-A2C3-D1A0118F011B}"/>
                  </a:ext>
                </a:extLst>
              </p:cNvPr>
              <p:cNvSpPr txBox="1"/>
              <p:nvPr/>
            </p:nvSpPr>
            <p:spPr>
              <a:xfrm>
                <a:off x="6013336" y="916786"/>
                <a:ext cx="2712474" cy="92236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7E4A10AB-ACD1-4CB6-A2C3-D1A0118F0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336" y="916786"/>
                <a:ext cx="2712474" cy="92236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5687C4A8-AFB2-41B1-986F-BCF727FABA25}"/>
              </a:ext>
            </a:extLst>
          </p:cNvPr>
          <p:cNvSpPr/>
          <p:nvPr/>
        </p:nvSpPr>
        <p:spPr>
          <a:xfrm>
            <a:off x="4133469" y="4842387"/>
            <a:ext cx="1617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2400" dirty="0">
                <a:solidFill>
                  <a:srgbClr val="FF0000"/>
                </a:solidFill>
              </a:rPr>
              <a:t>coupling 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zh-TW" altLang="zh-TW" sz="2400" dirty="0">
                <a:solidFill>
                  <a:srgbClr val="FF0000"/>
                </a:solidFill>
              </a:rPr>
              <a:t>coefficients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418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0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5" grpId="0"/>
      <p:bldP spid="36" grpId="0"/>
      <p:bldP spid="37" grpId="0" animBg="1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094300D-2F94-4E78-B758-918A3E797CD6}"/>
              </a:ext>
            </a:extLst>
          </p:cNvPr>
          <p:cNvSpPr/>
          <p:nvPr/>
        </p:nvSpPr>
        <p:spPr>
          <a:xfrm>
            <a:off x="2358889" y="3167269"/>
            <a:ext cx="4014181" cy="32725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52C086-6A30-41BB-8D25-8322E4AB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Capsule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DB6A98-4E66-46D6-844A-2DCFF9E15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Capsule can also be convolutional. </a:t>
            </a:r>
          </a:p>
          <a:p>
            <a:pPr lvl="1"/>
            <a:r>
              <a:rPr lang="en-US" altLang="zh-TW" dirty="0"/>
              <a:t>Simply replace filter with capsule </a:t>
            </a:r>
          </a:p>
          <a:p>
            <a:r>
              <a:rPr lang="en-US" altLang="zh-TW" sz="2400" dirty="0"/>
              <a:t>Output layer and loss</a:t>
            </a:r>
            <a:endParaRPr lang="zh-TW" altLang="en-US" sz="24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B031EDB-AA03-4F2D-BB67-373F0296018C}"/>
              </a:ext>
            </a:extLst>
          </p:cNvPr>
          <p:cNvSpPr/>
          <p:nvPr/>
        </p:nvSpPr>
        <p:spPr>
          <a:xfrm>
            <a:off x="4071281" y="3252202"/>
            <a:ext cx="795132" cy="12018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B1ABD1-C2CB-4536-81DE-68705AAD47EE}"/>
                  </a:ext>
                </a:extLst>
              </p:cNvPr>
              <p:cNvSpPr/>
              <p:nvPr/>
            </p:nvSpPr>
            <p:spPr>
              <a:xfrm>
                <a:off x="5343490" y="3252203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59B1ABD1-C2CB-4536-81DE-68705AAD47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90" y="3252203"/>
                <a:ext cx="357809" cy="1201805"/>
              </a:xfrm>
              <a:prstGeom prst="rect">
                <a:avLst/>
              </a:prstGeom>
              <a:blipFill>
                <a:blip r:embed="rId2"/>
                <a:stretch>
                  <a:fillRect l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02F2607-CA1D-476B-910D-0F12984EBA9A}"/>
              </a:ext>
            </a:extLst>
          </p:cNvPr>
          <p:cNvCxnSpPr>
            <a:cxnSpLocks/>
          </p:cNvCxnSpPr>
          <p:nvPr/>
        </p:nvCxnSpPr>
        <p:spPr>
          <a:xfrm>
            <a:off x="4866413" y="3847893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CDB1D1D-01D2-4C6B-9A75-2E4922EE7C7E}"/>
              </a:ext>
            </a:extLst>
          </p:cNvPr>
          <p:cNvSpPr/>
          <p:nvPr/>
        </p:nvSpPr>
        <p:spPr>
          <a:xfrm>
            <a:off x="4071281" y="4628787"/>
            <a:ext cx="795132" cy="120180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017A7F-2664-45A2-B0D7-E3A2E362D084}"/>
                  </a:ext>
                </a:extLst>
              </p:cNvPr>
              <p:cNvSpPr/>
              <p:nvPr/>
            </p:nvSpPr>
            <p:spPr>
              <a:xfrm>
                <a:off x="5343490" y="4628788"/>
                <a:ext cx="357809" cy="120180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1017A7F-2664-45A2-B0D7-E3A2E362D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90" y="4628788"/>
                <a:ext cx="357809" cy="1201805"/>
              </a:xfrm>
              <a:prstGeom prst="rect">
                <a:avLst/>
              </a:prstGeom>
              <a:blipFill>
                <a:blip r:embed="rId3"/>
                <a:stretch>
                  <a:fillRect l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E2B65B4-DC25-4C93-8058-58DA39CB691B}"/>
              </a:ext>
            </a:extLst>
          </p:cNvPr>
          <p:cNvCxnSpPr>
            <a:cxnSpLocks/>
          </p:cNvCxnSpPr>
          <p:nvPr/>
        </p:nvCxnSpPr>
        <p:spPr>
          <a:xfrm>
            <a:off x="4866413" y="5224478"/>
            <a:ext cx="4770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F2BC84-4BB7-49D5-9B99-21FCFE00748B}"/>
              </a:ext>
            </a:extLst>
          </p:cNvPr>
          <p:cNvSpPr txBox="1"/>
          <p:nvPr/>
        </p:nvSpPr>
        <p:spPr>
          <a:xfrm>
            <a:off x="2505490" y="4538041"/>
            <a:ext cx="153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err="1"/>
              <a:t>CapsNet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27118A-79B9-4D69-9BA9-73DB37EABAD4}"/>
              </a:ext>
            </a:extLst>
          </p:cNvPr>
          <p:cNvSpPr txBox="1"/>
          <p:nvPr/>
        </p:nvSpPr>
        <p:spPr>
          <a:xfrm rot="5400000">
            <a:off x="4028889" y="6095272"/>
            <a:ext cx="10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5C18A14-040E-4911-B9D9-F0DF275988DB}"/>
              </a:ext>
            </a:extLst>
          </p:cNvPr>
          <p:cNvSpPr txBox="1"/>
          <p:nvPr/>
        </p:nvSpPr>
        <p:spPr>
          <a:xfrm rot="5400000">
            <a:off x="5075328" y="6095272"/>
            <a:ext cx="1073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BA988A9-3ADA-489E-9652-B1F124FAA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76" y="4038508"/>
            <a:ext cx="1280770" cy="1304199"/>
          </a:xfrm>
          <a:prstGeom prst="rect">
            <a:avLst/>
          </a:prstGeom>
        </p:spPr>
      </p:pic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9825EFF0-F86E-4F54-8D34-E1C1D13D1B84}"/>
              </a:ext>
            </a:extLst>
          </p:cNvPr>
          <p:cNvSpPr/>
          <p:nvPr/>
        </p:nvSpPr>
        <p:spPr>
          <a:xfrm>
            <a:off x="1761912" y="4372148"/>
            <a:ext cx="585398" cy="68911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A2D576A-7883-4BC9-8A3B-FA3CE7C317B6}"/>
              </a:ext>
            </a:extLst>
          </p:cNvPr>
          <p:cNvCxnSpPr>
            <a:cxnSpLocks/>
          </p:cNvCxnSpPr>
          <p:nvPr/>
        </p:nvCxnSpPr>
        <p:spPr>
          <a:xfrm>
            <a:off x="5701299" y="3862939"/>
            <a:ext cx="12030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780B1C6-BE26-4873-86EA-4E9BFC937B7F}"/>
              </a:ext>
            </a:extLst>
          </p:cNvPr>
          <p:cNvCxnSpPr>
            <a:cxnSpLocks/>
          </p:cNvCxnSpPr>
          <p:nvPr/>
        </p:nvCxnSpPr>
        <p:spPr>
          <a:xfrm>
            <a:off x="5701299" y="5224478"/>
            <a:ext cx="114197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3C4132-8AC7-4773-BD57-3838C2B12CF9}"/>
                  </a:ext>
                </a:extLst>
              </p:cNvPr>
              <p:cNvSpPr txBox="1"/>
              <p:nvPr/>
            </p:nvSpPr>
            <p:spPr>
              <a:xfrm>
                <a:off x="6934760" y="3614399"/>
                <a:ext cx="715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3C4132-8AC7-4773-BD57-3838C2B1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760" y="3614399"/>
                <a:ext cx="715196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BC24579-FDE6-45D6-B5DC-AFA6B3B504F9}"/>
                  </a:ext>
                </a:extLst>
              </p:cNvPr>
              <p:cNvSpPr txBox="1"/>
              <p:nvPr/>
            </p:nvSpPr>
            <p:spPr>
              <a:xfrm>
                <a:off x="6934344" y="5001872"/>
                <a:ext cx="7218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9BC24579-FDE6-45D6-B5DC-AFA6B3B50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344" y="5001872"/>
                <a:ext cx="721801" cy="369332"/>
              </a:xfrm>
              <a:prstGeom prst="rect">
                <a:avLst/>
              </a:prstGeom>
              <a:blipFill>
                <a:blip r:embed="rId6"/>
                <a:stretch>
                  <a:fillRect t="-1667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2DE0B64A-59A3-4136-BAF0-1BED074EA225}"/>
              </a:ext>
            </a:extLst>
          </p:cNvPr>
          <p:cNvSpPr txBox="1"/>
          <p:nvPr/>
        </p:nvSpPr>
        <p:spPr>
          <a:xfrm>
            <a:off x="6403447" y="4038508"/>
            <a:ext cx="1730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Confidence of “1”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1DDEFBF-03F2-4EB5-AB7C-C48E5C614E5A}"/>
              </a:ext>
            </a:extLst>
          </p:cNvPr>
          <p:cNvSpPr txBox="1"/>
          <p:nvPr/>
        </p:nvSpPr>
        <p:spPr>
          <a:xfrm>
            <a:off x="6424898" y="5384068"/>
            <a:ext cx="1730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Confidence of “2”</a:t>
            </a:r>
            <a:endParaRPr lang="zh-TW" altLang="en-US" sz="2400" dirty="0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ADB29A7C-1127-4374-92CE-0C5D2008E829}"/>
              </a:ext>
            </a:extLst>
          </p:cNvPr>
          <p:cNvSpPr/>
          <p:nvPr/>
        </p:nvSpPr>
        <p:spPr>
          <a:xfrm rot="16200000">
            <a:off x="8079318" y="3464354"/>
            <a:ext cx="637255" cy="511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0A0898EC-63C7-4FD7-AF4C-CBA6E1E3D0DD}"/>
              </a:ext>
            </a:extLst>
          </p:cNvPr>
          <p:cNvSpPr/>
          <p:nvPr/>
        </p:nvSpPr>
        <p:spPr>
          <a:xfrm rot="5400000" flipV="1">
            <a:off x="8085872" y="4999773"/>
            <a:ext cx="637255" cy="5110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825B8A9F-C74D-4FA5-B72F-33243CCD2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631" y="230522"/>
            <a:ext cx="1280770" cy="1304199"/>
          </a:xfrm>
          <a:prstGeom prst="rect">
            <a:avLst/>
          </a:prstGeom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79905C7-F13B-40AF-A172-81A29DA98C6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701299" y="2859319"/>
            <a:ext cx="770701" cy="9937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5694D305-7281-478D-9503-110832CA920D}"/>
              </a:ext>
            </a:extLst>
          </p:cNvPr>
          <p:cNvSpPr/>
          <p:nvPr/>
        </p:nvSpPr>
        <p:spPr>
          <a:xfrm>
            <a:off x="5905180" y="1892349"/>
            <a:ext cx="1377671" cy="9824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FA1961B-7DCF-483E-B8F8-972CADF1C584}"/>
              </a:ext>
            </a:extLst>
          </p:cNvPr>
          <p:cNvCxnSpPr>
            <a:cxnSpLocks/>
          </p:cNvCxnSpPr>
          <p:nvPr/>
        </p:nvCxnSpPr>
        <p:spPr>
          <a:xfrm flipV="1">
            <a:off x="6594015" y="1466505"/>
            <a:ext cx="0" cy="425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5AB1C5A1-5000-49A4-B0B2-F335373BE3CA}"/>
              </a:ext>
            </a:extLst>
          </p:cNvPr>
          <p:cNvSpPr txBox="1"/>
          <p:nvPr/>
        </p:nvSpPr>
        <p:spPr>
          <a:xfrm>
            <a:off x="7161243" y="270323"/>
            <a:ext cx="2187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BAAEDE8B-0C01-480A-B153-97DAA693BFA7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5701299" y="2874823"/>
            <a:ext cx="892717" cy="23548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75493BD-816D-4A33-A6E9-0132E2D98F11}"/>
              </a:ext>
            </a:extLst>
          </p:cNvPr>
          <p:cNvSpPr txBox="1"/>
          <p:nvPr/>
        </p:nvSpPr>
        <p:spPr>
          <a:xfrm>
            <a:off x="6510782" y="2983591"/>
            <a:ext cx="49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x0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3BF0236-76F2-4B05-8F31-45C56055E58B}"/>
              </a:ext>
            </a:extLst>
          </p:cNvPr>
          <p:cNvSpPr txBox="1"/>
          <p:nvPr/>
        </p:nvSpPr>
        <p:spPr>
          <a:xfrm>
            <a:off x="5778103" y="2805583"/>
            <a:ext cx="49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70C0"/>
                </a:solidFill>
              </a:rPr>
              <a:t>x1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2" grpId="0"/>
      <p:bldP spid="13" grpId="0"/>
      <p:bldP spid="15" grpId="0" animBg="1"/>
      <p:bldP spid="20" grpId="0"/>
      <p:bldP spid="21" grpId="0"/>
      <p:bldP spid="22" grpId="0"/>
      <p:bldP spid="23" grpId="0"/>
      <p:bldP spid="26" grpId="0" animBg="1"/>
      <p:bldP spid="27" grpId="0" animBg="1"/>
      <p:bldP spid="34" grpId="0" animBg="1"/>
      <p:bldP spid="39" grpId="0"/>
      <p:bldP spid="44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207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21AC1-3B76-4F49-89D3-109CFBEB1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Results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678A1-C811-4C86-88D1-E7E2C7BC4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MNIST</a:t>
            </a:r>
            <a:endParaRPr lang="zh-TW" altLang="en-US" sz="2400" dirty="0"/>
          </a:p>
        </p:txBody>
      </p:sp>
      <p:sp>
        <p:nvSpPr>
          <p:cNvPr id="5" name="Shape 174">
            <a:extLst>
              <a:ext uri="{FF2B5EF4-FFF2-40B4-BE49-F238E27FC236}">
                <a16:creationId xmlns:a16="http://schemas.microsoft.com/office/drawing/2014/main" id="{01264F83-3427-4606-9C7B-1CB2E9B60001}"/>
              </a:ext>
            </a:extLst>
          </p:cNvPr>
          <p:cNvSpPr txBox="1">
            <a:spLocks/>
          </p:cNvSpPr>
          <p:nvPr/>
        </p:nvSpPr>
        <p:spPr>
          <a:xfrm>
            <a:off x="548026" y="3791255"/>
            <a:ext cx="8520600" cy="2874587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342891"/>
            <a:r>
              <a:rPr lang="zh-TW" sz="2400" dirty="0"/>
              <a:t>Each example is an MNIST digit with a random small </a:t>
            </a:r>
            <a:r>
              <a:rPr lang="zh-TW" sz="2400" dirty="0">
                <a:solidFill>
                  <a:srgbClr val="FF0000"/>
                </a:solidFill>
              </a:rPr>
              <a:t>affine transformation</a:t>
            </a:r>
            <a:r>
              <a:rPr lang="zh-TW" sz="2400" dirty="0"/>
              <a:t>.</a:t>
            </a:r>
          </a:p>
          <a:p>
            <a:pPr marL="457189" indent="-342891"/>
            <a:r>
              <a:rPr lang="zh-TW" sz="2400" dirty="0"/>
              <a:t>However, models were </a:t>
            </a:r>
            <a:r>
              <a:rPr lang="zh-TW" sz="2400" dirty="0">
                <a:solidFill>
                  <a:srgbClr val="FF0000"/>
                </a:solidFill>
              </a:rPr>
              <a:t>never trained with affine transformations</a:t>
            </a:r>
            <a:r>
              <a:rPr lang="zh-TW" sz="2400" dirty="0"/>
              <a:t> </a:t>
            </a:r>
            <a:endParaRPr lang="en-US" altLang="zh-TW" sz="2400" dirty="0"/>
          </a:p>
          <a:p>
            <a:pPr marL="457189" indent="-342891"/>
            <a:r>
              <a:rPr lang="zh-TW" altLang="zh-TW" sz="2400" dirty="0">
                <a:solidFill>
                  <a:srgbClr val="FF0000"/>
                </a:solidFill>
              </a:rPr>
              <a:t>CapsNet</a:t>
            </a:r>
            <a:r>
              <a:rPr lang="zh-TW" altLang="zh-TW" sz="2400" dirty="0"/>
              <a:t> achieved </a:t>
            </a:r>
            <a:r>
              <a:rPr lang="zh-TW" altLang="zh-TW" sz="2400" dirty="0">
                <a:solidFill>
                  <a:srgbClr val="FF0000"/>
                </a:solidFill>
              </a:rPr>
              <a:t>79%</a:t>
            </a:r>
            <a:r>
              <a:rPr lang="zh-TW" altLang="zh-TW" sz="2400" dirty="0"/>
              <a:t> accuracy on the affnist test set. </a:t>
            </a:r>
          </a:p>
          <a:p>
            <a:pPr marL="457189" indent="-342891"/>
            <a:r>
              <a:rPr lang="zh-TW" altLang="zh-TW" sz="2400" dirty="0"/>
              <a:t>A </a:t>
            </a:r>
            <a:r>
              <a:rPr lang="zh-TW" altLang="zh-TW" sz="2400" dirty="0">
                <a:solidFill>
                  <a:srgbClr val="FF0000"/>
                </a:solidFill>
              </a:rPr>
              <a:t>traditional convolutional model</a:t>
            </a:r>
            <a:r>
              <a:rPr lang="zh-TW" altLang="zh-TW" sz="2400" dirty="0"/>
              <a:t> with a similar number of parameters which achieved </a:t>
            </a:r>
            <a:r>
              <a:rPr lang="zh-TW" altLang="zh-TW" sz="2400" dirty="0">
                <a:solidFill>
                  <a:srgbClr val="FF0000"/>
                </a:solidFill>
              </a:rPr>
              <a:t>66%</a:t>
            </a:r>
            <a:r>
              <a:rPr lang="en-US" altLang="zh-TW" sz="2400" dirty="0">
                <a:solidFill>
                  <a:srgbClr val="FF0000"/>
                </a:solidFill>
              </a:rPr>
              <a:t>.</a:t>
            </a:r>
            <a:endParaRPr lang="zh-TW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BA8A3B-EEAB-4018-A1B7-9E80C0FE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14" y="1792365"/>
            <a:ext cx="5227223" cy="18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93A590-1C7B-4D50-9B85-D309DE91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77A-9DF1-4961-A9C0-AB3410F8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Invariance </a:t>
            </a:r>
            <a:r>
              <a:rPr lang="en-US" altLang="zh-TW" dirty="0" err="1"/>
              <a:t>v.s</a:t>
            </a:r>
            <a:r>
              <a:rPr lang="en-US" altLang="zh-TW" dirty="0"/>
              <a:t>. Equivariance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1652F1-AC29-406D-9CAB-F6BE7177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03" y="4528208"/>
            <a:ext cx="1280770" cy="130419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3D4C72E-C97B-48CD-9603-C50B881D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928934" y="4528207"/>
            <a:ext cx="1280770" cy="130419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782F63A-3674-4D71-A997-CF1C1D5BA108}"/>
              </a:ext>
            </a:extLst>
          </p:cNvPr>
          <p:cNvSpPr/>
          <p:nvPr/>
        </p:nvSpPr>
        <p:spPr>
          <a:xfrm>
            <a:off x="1264303" y="3532118"/>
            <a:ext cx="1280770" cy="6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652B99-2AE0-49C9-8D19-409D4FB50BA4}"/>
              </a:ext>
            </a:extLst>
          </p:cNvPr>
          <p:cNvSpPr/>
          <p:nvPr/>
        </p:nvSpPr>
        <p:spPr>
          <a:xfrm>
            <a:off x="2928934" y="3532118"/>
            <a:ext cx="1280770" cy="6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048932C4-7A66-4B32-ADF4-F7A2561E7DAF}"/>
              </a:ext>
            </a:extLst>
          </p:cNvPr>
          <p:cNvSpPr/>
          <p:nvPr/>
        </p:nvSpPr>
        <p:spPr>
          <a:xfrm flipV="1">
            <a:off x="1780914" y="4213882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8E20FC2D-AC15-4F91-B22D-F2874425ADFD}"/>
              </a:ext>
            </a:extLst>
          </p:cNvPr>
          <p:cNvSpPr/>
          <p:nvPr/>
        </p:nvSpPr>
        <p:spPr>
          <a:xfrm flipV="1">
            <a:off x="3445545" y="4194039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下 9">
            <a:extLst>
              <a:ext uri="{FF2B5EF4-FFF2-40B4-BE49-F238E27FC236}">
                <a16:creationId xmlns:a16="http://schemas.microsoft.com/office/drawing/2014/main" id="{EA4F97A3-17B9-4EDE-8AC4-AB864F0C2728}"/>
              </a:ext>
            </a:extLst>
          </p:cNvPr>
          <p:cNvSpPr/>
          <p:nvPr/>
        </p:nvSpPr>
        <p:spPr>
          <a:xfrm flipV="1">
            <a:off x="3445545" y="3178108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C0C20CC4-3E44-4657-8C44-CE93B518D842}"/>
              </a:ext>
            </a:extLst>
          </p:cNvPr>
          <p:cNvSpPr/>
          <p:nvPr/>
        </p:nvSpPr>
        <p:spPr>
          <a:xfrm flipV="1">
            <a:off x="1780914" y="3178107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A28A0E4-0B37-481F-B995-4DC9BCB241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92488" y="2862514"/>
          <a:ext cx="1424400" cy="27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80">
                  <a:extLst>
                    <a:ext uri="{9D8B030D-6E8A-4147-A177-3AD203B41FA5}">
                      <a16:colId xmlns:a16="http://schemas.microsoft.com/office/drawing/2014/main" val="2594674353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239704405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4034682141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393642684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1447691005"/>
                    </a:ext>
                  </a:extLst>
                </a:gridCol>
              </a:tblGrid>
              <a:tr h="277176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226562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FA30228-E39D-4F35-9B04-4E9669F40F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57119" y="2852190"/>
          <a:ext cx="1424400" cy="27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80">
                  <a:extLst>
                    <a:ext uri="{9D8B030D-6E8A-4147-A177-3AD203B41FA5}">
                      <a16:colId xmlns:a16="http://schemas.microsoft.com/office/drawing/2014/main" val="2594674353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239704405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4034682141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393642684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1447691005"/>
                    </a:ext>
                  </a:extLst>
                </a:gridCol>
              </a:tblGrid>
              <a:tr h="277176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226562"/>
                  </a:ext>
                </a:extLst>
              </a:tr>
            </a:tbl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6339324B-8FF9-43DF-BA22-0AADFA97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06" y="4538532"/>
            <a:ext cx="1280770" cy="130419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1D47BC4-A9F7-4E2F-B969-B760E4C9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918437" y="4538531"/>
            <a:ext cx="1280770" cy="130419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36E43C8-693B-4A3C-ABE9-D6F71326810E}"/>
              </a:ext>
            </a:extLst>
          </p:cNvPr>
          <p:cNvSpPr/>
          <p:nvPr/>
        </p:nvSpPr>
        <p:spPr>
          <a:xfrm>
            <a:off x="5253806" y="3542442"/>
            <a:ext cx="1280770" cy="6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FC574B-9E54-4293-828C-72182E466EE2}"/>
              </a:ext>
            </a:extLst>
          </p:cNvPr>
          <p:cNvSpPr/>
          <p:nvPr/>
        </p:nvSpPr>
        <p:spPr>
          <a:xfrm>
            <a:off x="6918437" y="3542442"/>
            <a:ext cx="1280770" cy="642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NN</a:t>
            </a:r>
            <a:endParaRPr lang="zh-TW" altLang="en-US" sz="2800" dirty="0"/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018A6350-0DBB-410D-B782-2A08938EF71C}"/>
              </a:ext>
            </a:extLst>
          </p:cNvPr>
          <p:cNvSpPr/>
          <p:nvPr/>
        </p:nvSpPr>
        <p:spPr>
          <a:xfrm flipV="1">
            <a:off x="5770417" y="4224206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2551AF1C-A208-42FB-BD12-101C567A89ED}"/>
              </a:ext>
            </a:extLst>
          </p:cNvPr>
          <p:cNvSpPr/>
          <p:nvPr/>
        </p:nvSpPr>
        <p:spPr>
          <a:xfrm flipV="1">
            <a:off x="7435048" y="4204363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A81EFB34-229D-4152-9901-9DC03324D3BA}"/>
              </a:ext>
            </a:extLst>
          </p:cNvPr>
          <p:cNvSpPr/>
          <p:nvPr/>
        </p:nvSpPr>
        <p:spPr>
          <a:xfrm flipV="1">
            <a:off x="7435048" y="3188432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C6F592ED-40BD-46CF-B461-662E9721FACE}"/>
              </a:ext>
            </a:extLst>
          </p:cNvPr>
          <p:cNvSpPr/>
          <p:nvPr/>
        </p:nvSpPr>
        <p:spPr>
          <a:xfrm flipV="1">
            <a:off x="5770417" y="3188431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ED859203-FEA1-4842-B681-1263B7B780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81991" y="2872838"/>
          <a:ext cx="1424400" cy="27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80">
                  <a:extLst>
                    <a:ext uri="{9D8B030D-6E8A-4147-A177-3AD203B41FA5}">
                      <a16:colId xmlns:a16="http://schemas.microsoft.com/office/drawing/2014/main" val="2594674353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239704405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4034682141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393642684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1447691005"/>
                    </a:ext>
                  </a:extLst>
                </a:gridCol>
              </a:tblGrid>
              <a:tr h="277176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226562"/>
                  </a:ext>
                </a:extLst>
              </a:tr>
            </a:tbl>
          </a:graphicData>
        </a:graphic>
      </p:graphicFrame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491D3899-CFB2-45F9-B38B-55E500E759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6622" y="2862514"/>
          <a:ext cx="1424400" cy="277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880">
                  <a:extLst>
                    <a:ext uri="{9D8B030D-6E8A-4147-A177-3AD203B41FA5}">
                      <a16:colId xmlns:a16="http://schemas.microsoft.com/office/drawing/2014/main" val="2594674353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239704405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4034682141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393642684"/>
                    </a:ext>
                  </a:extLst>
                </a:gridCol>
                <a:gridCol w="284880">
                  <a:extLst>
                    <a:ext uri="{9D8B030D-6E8A-4147-A177-3AD203B41FA5}">
                      <a16:colId xmlns:a16="http://schemas.microsoft.com/office/drawing/2014/main" val="1447691005"/>
                    </a:ext>
                  </a:extLst>
                </a:gridCol>
              </a:tblGrid>
              <a:tr h="277176"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12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26562"/>
                  </a:ext>
                </a:extLst>
              </a:tr>
            </a:tbl>
          </a:graphicData>
        </a:graphic>
      </p:graphicFrame>
      <p:sp>
        <p:nvSpPr>
          <p:cNvPr id="24" name="矩形 23">
            <a:extLst>
              <a:ext uri="{FF2B5EF4-FFF2-40B4-BE49-F238E27FC236}">
                <a16:creationId xmlns:a16="http://schemas.microsoft.com/office/drawing/2014/main" id="{0822B169-B4AA-44AD-A59F-9EB01D299D81}"/>
              </a:ext>
            </a:extLst>
          </p:cNvPr>
          <p:cNvSpPr/>
          <p:nvPr/>
        </p:nvSpPr>
        <p:spPr>
          <a:xfrm>
            <a:off x="1904688" y="5799465"/>
            <a:ext cx="1729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Invariance</a:t>
            </a:r>
            <a:endParaRPr lang="zh-TW" altLang="en-US" sz="2800" b="1" i="1" u="sng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9010649-E8D1-4874-B143-A2C450685E62}"/>
              </a:ext>
            </a:extLst>
          </p:cNvPr>
          <p:cNvSpPr/>
          <p:nvPr/>
        </p:nvSpPr>
        <p:spPr>
          <a:xfrm>
            <a:off x="5682439" y="5842730"/>
            <a:ext cx="2088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Equivariance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98783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/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B23FEE95-72AB-42C5-AC8D-063A906A6BD7}"/>
              </a:ext>
            </a:extLst>
          </p:cNvPr>
          <p:cNvSpPr/>
          <p:nvPr/>
        </p:nvSpPr>
        <p:spPr>
          <a:xfrm>
            <a:off x="5110619" y="3095100"/>
            <a:ext cx="1500786" cy="8650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193A590-1C7B-4D50-9B85-D309DE91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F2B77A-9DF1-4961-A9C0-AB3410F8F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Invariance </a:t>
            </a:r>
            <a:r>
              <a:rPr lang="en-US" altLang="zh-TW" dirty="0" err="1"/>
              <a:t>v.s</a:t>
            </a:r>
            <a:r>
              <a:rPr lang="en-US" altLang="zh-TW" dirty="0"/>
              <a:t>. Equivariance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339324B-8FF9-43DF-BA22-0AADFA97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427" y="4292408"/>
            <a:ext cx="1280770" cy="130419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1D47BC4-A9F7-4E2F-B969-B760E4C9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527191" y="4315840"/>
            <a:ext cx="1280770" cy="1304199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920D57AC-08BC-4C2A-8F6D-0996295E3017}"/>
              </a:ext>
            </a:extLst>
          </p:cNvPr>
          <p:cNvSpPr txBox="1"/>
          <p:nvPr/>
        </p:nvSpPr>
        <p:spPr>
          <a:xfrm>
            <a:off x="962452" y="5801515"/>
            <a:ext cx="3799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Max pooling has invariance, but not equivariance. </a:t>
            </a:r>
            <a:endParaRPr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AA0731D-FEBE-4B44-9059-C05DD2C4BBD9}"/>
              </a:ext>
            </a:extLst>
          </p:cNvPr>
          <p:cNvSpPr txBox="1"/>
          <p:nvPr/>
        </p:nvSpPr>
        <p:spPr>
          <a:xfrm>
            <a:off x="5255383" y="5801515"/>
            <a:ext cx="3717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Capsule has both invariance and equivariance. </a:t>
            </a:r>
            <a:endParaRPr lang="zh-TW" altLang="en-US" sz="2400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E76F79D5-0C97-4E72-8841-765E4074BDC3}"/>
              </a:ext>
            </a:extLst>
          </p:cNvPr>
          <p:cNvSpPr/>
          <p:nvPr/>
        </p:nvSpPr>
        <p:spPr>
          <a:xfrm>
            <a:off x="1107847" y="40091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C9682E94-25D3-4DD6-9C02-0CAF05E4461D}"/>
              </a:ext>
            </a:extLst>
          </p:cNvPr>
          <p:cNvSpPr/>
          <p:nvPr/>
        </p:nvSpPr>
        <p:spPr>
          <a:xfrm>
            <a:off x="1949676" y="40091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6365262-D183-4C21-9BC3-C5CCE8E714A9}"/>
              </a:ext>
            </a:extLst>
          </p:cNvPr>
          <p:cNvSpPr/>
          <p:nvPr/>
        </p:nvSpPr>
        <p:spPr>
          <a:xfrm>
            <a:off x="2791505" y="40091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7D19DA71-00E9-4E63-953C-12404F502D30}"/>
              </a:ext>
            </a:extLst>
          </p:cNvPr>
          <p:cNvSpPr/>
          <p:nvPr/>
        </p:nvSpPr>
        <p:spPr>
          <a:xfrm>
            <a:off x="3633334" y="40091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453FC83F-5EAB-4691-8F23-0E081CC491D6}"/>
              </a:ext>
            </a:extLst>
          </p:cNvPr>
          <p:cNvSpPr/>
          <p:nvPr/>
        </p:nvSpPr>
        <p:spPr>
          <a:xfrm>
            <a:off x="1107847" y="4809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-3</a:t>
            </a:r>
            <a:endParaRPr lang="zh-TW" altLang="en-US" sz="2400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360AD67-54D9-4B5A-8757-C78B39436202}"/>
              </a:ext>
            </a:extLst>
          </p:cNvPr>
          <p:cNvSpPr/>
          <p:nvPr/>
        </p:nvSpPr>
        <p:spPr>
          <a:xfrm>
            <a:off x="1949676" y="4809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71D1DD0D-067F-4659-91CC-E390378C5853}"/>
              </a:ext>
            </a:extLst>
          </p:cNvPr>
          <p:cNvSpPr/>
          <p:nvPr/>
        </p:nvSpPr>
        <p:spPr>
          <a:xfrm>
            <a:off x="2791505" y="4809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136225A-82B2-4241-A426-9604FAC8EED5}"/>
              </a:ext>
            </a:extLst>
          </p:cNvPr>
          <p:cNvSpPr/>
          <p:nvPr/>
        </p:nvSpPr>
        <p:spPr>
          <a:xfrm>
            <a:off x="3633334" y="4809294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CB6D0A5-D694-44DC-BEB4-0D65774D0FBF}"/>
              </a:ext>
            </a:extLst>
          </p:cNvPr>
          <p:cNvSpPr/>
          <p:nvPr/>
        </p:nvSpPr>
        <p:spPr>
          <a:xfrm>
            <a:off x="1107847" y="40091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0BC7D92-E20D-4DE6-9E26-6CE0856A1527}"/>
              </a:ext>
            </a:extLst>
          </p:cNvPr>
          <p:cNvSpPr/>
          <p:nvPr/>
        </p:nvSpPr>
        <p:spPr>
          <a:xfrm>
            <a:off x="2791504" y="4009194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id="{60BAC60B-9A4A-4F1A-866C-4F4E70A004F9}"/>
              </a:ext>
            </a:extLst>
          </p:cNvPr>
          <p:cNvSpPr/>
          <p:nvPr/>
        </p:nvSpPr>
        <p:spPr>
          <a:xfrm flipV="1">
            <a:off x="3488210" y="3653964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下 38">
            <a:extLst>
              <a:ext uri="{FF2B5EF4-FFF2-40B4-BE49-F238E27FC236}">
                <a16:creationId xmlns:a16="http://schemas.microsoft.com/office/drawing/2014/main" id="{56A0E105-6D59-427D-B6AA-049455CB643D}"/>
              </a:ext>
            </a:extLst>
          </p:cNvPr>
          <p:cNvSpPr/>
          <p:nvPr/>
        </p:nvSpPr>
        <p:spPr>
          <a:xfrm flipV="1">
            <a:off x="1823579" y="3653963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E72F9BD4-DC83-45A2-A2ED-B16762C99D7D}"/>
              </a:ext>
            </a:extLst>
          </p:cNvPr>
          <p:cNvSpPr/>
          <p:nvPr/>
        </p:nvSpPr>
        <p:spPr>
          <a:xfrm>
            <a:off x="1577379" y="2893138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676BFD83-FF54-4C6A-A549-3227046321AF}"/>
              </a:ext>
            </a:extLst>
          </p:cNvPr>
          <p:cNvSpPr/>
          <p:nvPr/>
        </p:nvSpPr>
        <p:spPr>
          <a:xfrm>
            <a:off x="3269603" y="287922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016F4C8D-22FF-4082-A922-E6F0C67EFEA2}"/>
              </a:ext>
            </a:extLst>
          </p:cNvPr>
          <p:cNvSpPr/>
          <p:nvPr/>
        </p:nvSpPr>
        <p:spPr>
          <a:xfrm>
            <a:off x="5495695" y="3111926"/>
            <a:ext cx="720001" cy="4525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5FD920D-5D64-429D-B8DD-3DC7EDB4FFFD}"/>
                  </a:ext>
                </a:extLst>
              </p:cNvPr>
              <p:cNvSpPr/>
              <p:nvPr/>
            </p:nvSpPr>
            <p:spPr>
              <a:xfrm>
                <a:off x="5354946" y="2463419"/>
                <a:ext cx="1001497" cy="2863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5FD920D-5D64-429D-B8DD-3DC7EDB4F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946" y="2463419"/>
                <a:ext cx="1001497" cy="286375"/>
              </a:xfrm>
              <a:prstGeom prst="rect">
                <a:avLst/>
              </a:prstGeom>
              <a:blipFill>
                <a:blip r:embed="rId4"/>
                <a:stretch>
                  <a:fillRect t="-12245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1E73086-8656-4538-A53C-04AAA6DA0741}"/>
              </a:ext>
            </a:extLst>
          </p:cNvPr>
          <p:cNvCxnSpPr>
            <a:cxnSpLocks/>
          </p:cNvCxnSpPr>
          <p:nvPr/>
        </p:nvCxnSpPr>
        <p:spPr>
          <a:xfrm flipV="1">
            <a:off x="5855694" y="2749794"/>
            <a:ext cx="0" cy="374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BE644B23-C8A5-4827-A6CC-AACD5A08332D}"/>
              </a:ext>
            </a:extLst>
          </p:cNvPr>
          <p:cNvCxnSpPr>
            <a:cxnSpLocks/>
          </p:cNvCxnSpPr>
          <p:nvPr/>
        </p:nvCxnSpPr>
        <p:spPr>
          <a:xfrm flipV="1">
            <a:off x="5848787" y="2120359"/>
            <a:ext cx="0" cy="343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9324E5-CD78-456E-BE87-D8983F56C126}"/>
                  </a:ext>
                </a:extLst>
              </p:cNvPr>
              <p:cNvSpPr txBox="1"/>
              <p:nvPr/>
            </p:nvSpPr>
            <p:spPr>
              <a:xfrm>
                <a:off x="5497012" y="1766234"/>
                <a:ext cx="715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9324E5-CD78-456E-BE87-D8983F56C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012" y="1766234"/>
                <a:ext cx="715196" cy="369332"/>
              </a:xfrm>
              <a:prstGeom prst="rect">
                <a:avLst/>
              </a:prstGeom>
              <a:blipFill>
                <a:blip r:embed="rId5"/>
                <a:stretch>
                  <a:fillRect t="-1667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箭號: 向下 49">
            <a:extLst>
              <a:ext uri="{FF2B5EF4-FFF2-40B4-BE49-F238E27FC236}">
                <a16:creationId xmlns:a16="http://schemas.microsoft.com/office/drawing/2014/main" id="{79985719-F01B-491D-8F4F-4EC843866012}"/>
              </a:ext>
            </a:extLst>
          </p:cNvPr>
          <p:cNvSpPr/>
          <p:nvPr/>
        </p:nvSpPr>
        <p:spPr>
          <a:xfrm flipV="1">
            <a:off x="5754232" y="3993341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C9BB4A1E-60DC-4441-BA52-FBFC8F49FE6D}"/>
              </a:ext>
            </a:extLst>
          </p:cNvPr>
          <p:cNvSpPr/>
          <p:nvPr/>
        </p:nvSpPr>
        <p:spPr>
          <a:xfrm>
            <a:off x="7417183" y="3103274"/>
            <a:ext cx="1500786" cy="8650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31425A88-F485-40FE-8328-EE14FCF6824A}"/>
              </a:ext>
            </a:extLst>
          </p:cNvPr>
          <p:cNvSpPr/>
          <p:nvPr/>
        </p:nvSpPr>
        <p:spPr>
          <a:xfrm>
            <a:off x="7813547" y="3116814"/>
            <a:ext cx="720001" cy="4525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Cap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CD95A70-E5F0-4902-9859-74169650C29D}"/>
                  </a:ext>
                </a:extLst>
              </p:cNvPr>
              <p:cNvSpPr/>
              <p:nvPr/>
            </p:nvSpPr>
            <p:spPr>
              <a:xfrm>
                <a:off x="7672798" y="2468307"/>
                <a:ext cx="1001497" cy="2863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CD95A70-E5F0-4902-9859-74169650C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798" y="2468307"/>
                <a:ext cx="1001497" cy="286375"/>
              </a:xfrm>
              <a:prstGeom prst="rect">
                <a:avLst/>
              </a:prstGeom>
              <a:blipFill>
                <a:blip r:embed="rId6"/>
                <a:stretch>
                  <a:fillRect t="-12245" b="-122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B4EF4E9-7737-43E0-A133-D759F10E3A6C}"/>
              </a:ext>
            </a:extLst>
          </p:cNvPr>
          <p:cNvCxnSpPr>
            <a:cxnSpLocks/>
          </p:cNvCxnSpPr>
          <p:nvPr/>
        </p:nvCxnSpPr>
        <p:spPr>
          <a:xfrm flipV="1">
            <a:off x="8173546" y="2754682"/>
            <a:ext cx="0" cy="3743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A00C1FD7-CD8D-4AC4-80AB-24964666D2BD}"/>
              </a:ext>
            </a:extLst>
          </p:cNvPr>
          <p:cNvCxnSpPr>
            <a:cxnSpLocks/>
          </p:cNvCxnSpPr>
          <p:nvPr/>
        </p:nvCxnSpPr>
        <p:spPr>
          <a:xfrm flipV="1">
            <a:off x="8166639" y="2125247"/>
            <a:ext cx="0" cy="3430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6A36AD1-B1B0-4745-AC67-CD0E63EA57BC}"/>
                  </a:ext>
                </a:extLst>
              </p:cNvPr>
              <p:cNvSpPr txBox="1"/>
              <p:nvPr/>
            </p:nvSpPr>
            <p:spPr>
              <a:xfrm>
                <a:off x="7814864" y="1771122"/>
                <a:ext cx="7151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6A36AD1-B1B0-4745-AC67-CD0E63EA5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864" y="1771122"/>
                <a:ext cx="715196" cy="369332"/>
              </a:xfrm>
              <a:prstGeom prst="rect">
                <a:avLst/>
              </a:prstGeom>
              <a:blipFill>
                <a:blip r:embed="rId7"/>
                <a:stretch>
                  <a:fillRect t="-1667" b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箭號: 向下 57">
            <a:extLst>
              <a:ext uri="{FF2B5EF4-FFF2-40B4-BE49-F238E27FC236}">
                <a16:creationId xmlns:a16="http://schemas.microsoft.com/office/drawing/2014/main" id="{DB7E88A7-2898-43EB-B2D0-C02F0932FED0}"/>
              </a:ext>
            </a:extLst>
          </p:cNvPr>
          <p:cNvSpPr/>
          <p:nvPr/>
        </p:nvSpPr>
        <p:spPr>
          <a:xfrm flipV="1">
            <a:off x="8060796" y="4001515"/>
            <a:ext cx="247548" cy="314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CE60D46E-C265-4B2F-83A2-CC68C0820DF5}"/>
              </a:ext>
            </a:extLst>
          </p:cNvPr>
          <p:cNvSpPr txBox="1"/>
          <p:nvPr/>
        </p:nvSpPr>
        <p:spPr>
          <a:xfrm>
            <a:off x="6356443" y="757284"/>
            <a:ext cx="159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Both large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F7C400F-2E79-4D88-8B59-30CBED63A4E9}"/>
              </a:ext>
            </a:extLst>
          </p:cNvPr>
          <p:cNvSpPr txBox="1"/>
          <p:nvPr/>
        </p:nvSpPr>
        <p:spPr>
          <a:xfrm>
            <a:off x="6272553" y="1771645"/>
            <a:ext cx="1592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Can be different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25483946-6551-45C6-8BF2-B486F8714E32}"/>
              </a:ext>
            </a:extLst>
          </p:cNvPr>
          <p:cNvCxnSpPr/>
          <p:nvPr/>
        </p:nvCxnSpPr>
        <p:spPr>
          <a:xfrm flipV="1">
            <a:off x="6001780" y="1218949"/>
            <a:ext cx="534417" cy="547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754145F-D4C2-4E33-9DB5-5EDBF6027F5B}"/>
              </a:ext>
            </a:extLst>
          </p:cNvPr>
          <p:cNvCxnSpPr>
            <a:cxnSpLocks/>
          </p:cNvCxnSpPr>
          <p:nvPr/>
        </p:nvCxnSpPr>
        <p:spPr>
          <a:xfrm flipH="1" flipV="1">
            <a:off x="7526379" y="1237961"/>
            <a:ext cx="534417" cy="547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8E70B49-9726-436F-80CF-02DCA60CCD01}"/>
              </a:ext>
            </a:extLst>
          </p:cNvPr>
          <p:cNvCxnSpPr>
            <a:cxnSpLocks/>
          </p:cNvCxnSpPr>
          <p:nvPr/>
        </p:nvCxnSpPr>
        <p:spPr>
          <a:xfrm flipV="1">
            <a:off x="6156909" y="2175945"/>
            <a:ext cx="379288" cy="489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F3D37C08-69FD-48A0-AB27-5F14053443EC}"/>
              </a:ext>
            </a:extLst>
          </p:cNvPr>
          <p:cNvCxnSpPr>
            <a:cxnSpLocks/>
          </p:cNvCxnSpPr>
          <p:nvPr/>
        </p:nvCxnSpPr>
        <p:spPr>
          <a:xfrm flipH="1" flipV="1">
            <a:off x="7654600" y="2191321"/>
            <a:ext cx="258040" cy="440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3078122-5694-4CBD-991E-064CF8E35CE7}"/>
              </a:ext>
            </a:extLst>
          </p:cNvPr>
          <p:cNvSpPr txBox="1"/>
          <p:nvPr/>
        </p:nvSpPr>
        <p:spPr>
          <a:xfrm>
            <a:off x="1007849" y="2362811"/>
            <a:ext cx="3564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 don’t know the difference.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2B2E34D-AC52-4B19-B947-DAEF4E6D57D9}"/>
              </a:ext>
            </a:extLst>
          </p:cNvPr>
          <p:cNvSpPr txBox="1"/>
          <p:nvPr/>
        </p:nvSpPr>
        <p:spPr>
          <a:xfrm>
            <a:off x="4430132" y="134293"/>
            <a:ext cx="4542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 know the difference, but I do not react to it.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42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6" grpId="0"/>
      <p:bldP spid="50" grpId="0" animBg="1"/>
      <p:bldP spid="52" grpId="0" animBg="1"/>
      <p:bldP spid="53" grpId="0" animBg="1"/>
      <p:bldP spid="54" grpId="0" animBg="1"/>
      <p:bldP spid="57" grpId="0"/>
      <p:bldP spid="58" grpId="0" animBg="1"/>
      <p:bldP spid="59" grpId="0"/>
      <p:bldP spid="60" grpId="0"/>
      <p:bldP spid="69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Fully Connected Feedforward network</a:t>
              </a:r>
              <a:endParaRPr lang="zh-TW" altLang="en-US" sz="2400" dirty="0"/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cat dog ……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Convolution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Max Pooling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Flatten</a:t>
            </a:r>
            <a:endParaRPr lang="zh-TW" altLang="en-US" sz="2400" dirty="0"/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repeat many times</a:t>
            </a:r>
            <a:endParaRPr lang="zh-TW" altLang="en-US" sz="2400" dirty="0"/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234841"/>
            <a:ext cx="708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Matrix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filter detects a small pattern (3 x 3). 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Property 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968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  <a:r>
              <a:rPr lang="zh-TW" altLang="en-US" sz="2400" dirty="0"/>
              <a:t>tride</a:t>
            </a:r>
            <a:r>
              <a:rPr lang="en-US" altLang="zh-TW" sz="2400" dirty="0"/>
              <a:t>=1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9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3482</TotalTime>
  <Words>3517</Words>
  <Application>Microsoft Office PowerPoint</Application>
  <PresentationFormat>如螢幕大小 (4:3)</PresentationFormat>
  <Paragraphs>1400</Paragraphs>
  <Slides>62</Slides>
  <Notes>10</Notes>
  <HiddenSlides>0</HiddenSlides>
  <MMClips>1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62</vt:i4>
      </vt:variant>
    </vt:vector>
  </HeadingPairs>
  <TitlesOfParts>
    <vt:vector size="74" baseType="lpstr">
      <vt:lpstr>Lucida Grande</vt:lpstr>
      <vt:lpstr>NimbusRomNo9L-Medi</vt:lpstr>
      <vt:lpstr>Roboto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方程式</vt:lpstr>
      <vt:lpstr>點陣圖影像</vt:lpstr>
      <vt:lpstr>Convolutional  Neural Network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Colorful image</vt:lpstr>
      <vt:lpstr>PowerPoint 簡報</vt:lpstr>
      <vt:lpstr>PowerPoint 簡報</vt:lpstr>
      <vt:lpstr>PowerPoint 簡報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PowerPoint 簡報</vt:lpstr>
      <vt:lpstr>PowerPoint 簡報</vt:lpstr>
      <vt:lpstr>PowerPoint 簡報</vt:lpstr>
      <vt:lpstr>Live Demo</vt:lpstr>
      <vt:lpstr>Auto-encoder  for CNN</vt:lpstr>
      <vt:lpstr>Unpooling</vt:lpstr>
      <vt:lpstr>Deconvolution</vt:lpstr>
      <vt:lpstr>What does machine learn?</vt:lpstr>
      <vt:lpstr>First Convolution Layer</vt:lpstr>
      <vt:lpstr>How about higher layers?</vt:lpstr>
      <vt:lpstr>PowerPoint 簡報</vt:lpstr>
      <vt:lpstr>PowerPoint 簡報</vt:lpstr>
      <vt:lpstr>PowerPoint 簡報</vt:lpstr>
      <vt:lpstr>PowerPoint 簡報</vt:lpstr>
      <vt:lpstr>What does CNN learn?</vt:lpstr>
      <vt:lpstr>PowerPoint 簡報</vt:lpstr>
      <vt:lpstr>PowerPoint 簡報</vt:lpstr>
      <vt:lpstr>PowerPoint 簡報</vt:lpstr>
      <vt:lpstr>Deep Dream</vt:lpstr>
      <vt:lpstr>Deep Dream</vt:lpstr>
      <vt:lpstr>Deep Style</vt:lpstr>
      <vt:lpstr>Deep Style</vt:lpstr>
      <vt:lpstr>Deep Style</vt:lpstr>
      <vt:lpstr>More Application: Playing Go</vt:lpstr>
      <vt:lpstr>More Application: Playing Go</vt:lpstr>
      <vt:lpstr>Why CNN for playing Go?</vt:lpstr>
      <vt:lpstr>Why CNN for playing Go?</vt:lpstr>
      <vt:lpstr>More Application: Speech</vt:lpstr>
      <vt:lpstr>More Application: Text</vt:lpstr>
      <vt:lpstr>Spatial  Transformer Layer</vt:lpstr>
      <vt:lpstr>Spatial Transformer Layer</vt:lpstr>
      <vt:lpstr>PowerPoint 簡報</vt:lpstr>
      <vt:lpstr>PowerPoint 簡報</vt:lpstr>
      <vt:lpstr>Capsule</vt:lpstr>
      <vt:lpstr>Capsule</vt:lpstr>
      <vt:lpstr>Capsule</vt:lpstr>
      <vt:lpstr>Capsule</vt:lpstr>
      <vt:lpstr>Experimental Results</vt:lpstr>
      <vt:lpstr>Discussion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Hung-yi Lee</cp:lastModifiedBy>
  <cp:revision>69</cp:revision>
  <dcterms:created xsi:type="dcterms:W3CDTF">2016-10-25T03:11:16Z</dcterms:created>
  <dcterms:modified xsi:type="dcterms:W3CDTF">2018-02-09T18:09:03Z</dcterms:modified>
</cp:coreProperties>
</file>